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9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11"/>
  </p:notesMasterIdLst>
  <p:handoutMasterIdLst>
    <p:handoutMasterId r:id="rId112"/>
  </p:handoutMasterIdLst>
  <p:sldIdLst>
    <p:sldId id="256" r:id="rId2"/>
    <p:sldId id="258" r:id="rId3"/>
    <p:sldId id="257" r:id="rId4"/>
    <p:sldId id="394" r:id="rId5"/>
    <p:sldId id="261" r:id="rId6"/>
    <p:sldId id="262" r:id="rId7"/>
    <p:sldId id="434" r:id="rId8"/>
    <p:sldId id="264" r:id="rId9"/>
    <p:sldId id="445" r:id="rId10"/>
    <p:sldId id="447" r:id="rId11"/>
    <p:sldId id="267" r:id="rId12"/>
    <p:sldId id="269" r:id="rId13"/>
    <p:sldId id="451" r:id="rId14"/>
    <p:sldId id="283" r:id="rId15"/>
    <p:sldId id="282" r:id="rId16"/>
    <p:sldId id="286" r:id="rId17"/>
    <p:sldId id="435" r:id="rId18"/>
    <p:sldId id="289" r:id="rId19"/>
    <p:sldId id="290" r:id="rId20"/>
    <p:sldId id="291" r:id="rId21"/>
    <p:sldId id="296" r:id="rId22"/>
    <p:sldId id="298" r:id="rId23"/>
    <p:sldId id="299" r:id="rId24"/>
    <p:sldId id="300" r:id="rId25"/>
    <p:sldId id="301" r:id="rId26"/>
    <p:sldId id="303" r:id="rId27"/>
    <p:sldId id="305" r:id="rId28"/>
    <p:sldId id="306" r:id="rId29"/>
    <p:sldId id="308" r:id="rId30"/>
    <p:sldId id="309" r:id="rId31"/>
    <p:sldId id="310" r:id="rId32"/>
    <p:sldId id="313" r:id="rId33"/>
    <p:sldId id="314" r:id="rId34"/>
    <p:sldId id="315" r:id="rId35"/>
    <p:sldId id="316" r:id="rId36"/>
    <p:sldId id="318" r:id="rId37"/>
    <p:sldId id="319" r:id="rId38"/>
    <p:sldId id="320" r:id="rId39"/>
    <p:sldId id="450" r:id="rId40"/>
    <p:sldId id="322" r:id="rId41"/>
    <p:sldId id="323" r:id="rId42"/>
    <p:sldId id="324" r:id="rId43"/>
    <p:sldId id="326" r:id="rId44"/>
    <p:sldId id="325" r:id="rId45"/>
    <p:sldId id="327" r:id="rId46"/>
    <p:sldId id="330" r:id="rId47"/>
    <p:sldId id="329" r:id="rId48"/>
    <p:sldId id="328" r:id="rId49"/>
    <p:sldId id="332" r:id="rId50"/>
    <p:sldId id="333" r:id="rId51"/>
    <p:sldId id="334" r:id="rId52"/>
    <p:sldId id="335" r:id="rId53"/>
    <p:sldId id="336" r:id="rId54"/>
    <p:sldId id="338" r:id="rId55"/>
    <p:sldId id="339" r:id="rId56"/>
    <p:sldId id="340" r:id="rId57"/>
    <p:sldId id="341" r:id="rId58"/>
    <p:sldId id="342" r:id="rId59"/>
    <p:sldId id="413" r:id="rId60"/>
    <p:sldId id="436" r:id="rId61"/>
    <p:sldId id="403" r:id="rId62"/>
    <p:sldId id="407" r:id="rId63"/>
    <p:sldId id="408" r:id="rId64"/>
    <p:sldId id="409" r:id="rId65"/>
    <p:sldId id="410" r:id="rId66"/>
    <p:sldId id="411" r:id="rId67"/>
    <p:sldId id="412" r:id="rId68"/>
    <p:sldId id="363" r:id="rId69"/>
    <p:sldId id="364" r:id="rId70"/>
    <p:sldId id="365" r:id="rId71"/>
    <p:sldId id="366" r:id="rId72"/>
    <p:sldId id="367" r:id="rId73"/>
    <p:sldId id="368" r:id="rId74"/>
    <p:sldId id="369" r:id="rId75"/>
    <p:sldId id="370" r:id="rId76"/>
    <p:sldId id="372" r:id="rId77"/>
    <p:sldId id="373" r:id="rId78"/>
    <p:sldId id="374" r:id="rId79"/>
    <p:sldId id="377" r:id="rId80"/>
    <p:sldId id="375" r:id="rId81"/>
    <p:sldId id="376" r:id="rId82"/>
    <p:sldId id="378" r:id="rId83"/>
    <p:sldId id="419" r:id="rId84"/>
    <p:sldId id="423" r:id="rId85"/>
    <p:sldId id="422" r:id="rId86"/>
    <p:sldId id="424" r:id="rId87"/>
    <p:sldId id="425" r:id="rId88"/>
    <p:sldId id="443" r:id="rId89"/>
    <p:sldId id="444" r:id="rId90"/>
    <p:sldId id="427" r:id="rId91"/>
    <p:sldId id="389" r:id="rId92"/>
    <p:sldId id="437" r:id="rId93"/>
    <p:sldId id="438" r:id="rId94"/>
    <p:sldId id="439" r:id="rId95"/>
    <p:sldId id="440" r:id="rId96"/>
    <p:sldId id="390" r:id="rId97"/>
    <p:sldId id="428" r:id="rId98"/>
    <p:sldId id="429" r:id="rId99"/>
    <p:sldId id="430" r:id="rId100"/>
    <p:sldId id="431" r:id="rId101"/>
    <p:sldId id="432" r:id="rId102"/>
    <p:sldId id="433" r:id="rId103"/>
    <p:sldId id="441" r:id="rId104"/>
    <p:sldId id="442" r:id="rId105"/>
    <p:sldId id="391" r:id="rId106"/>
    <p:sldId id="392" r:id="rId107"/>
    <p:sldId id="448" r:id="rId108"/>
    <p:sldId id="449" r:id="rId109"/>
    <p:sldId id="393" r:id="rId11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1824" userDrawn="1">
          <p15:clr>
            <a:srgbClr val="A4A3A4"/>
          </p15:clr>
        </p15:guide>
        <p15:guide id="3" pos="3984" userDrawn="1">
          <p15:clr>
            <a:srgbClr val="A4A3A4"/>
          </p15:clr>
        </p15:guide>
        <p15:guide id="4" pos="528" userDrawn="1">
          <p15:clr>
            <a:srgbClr val="A4A3A4"/>
          </p15:clr>
        </p15:guide>
        <p15:guide id="5" pos="864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pos="1056" userDrawn="1">
          <p15:clr>
            <a:srgbClr val="A4A3A4"/>
          </p15:clr>
        </p15:guide>
        <p15:guide id="8" pos="3888" userDrawn="1">
          <p15:clr>
            <a:srgbClr val="A4A3A4"/>
          </p15:clr>
        </p15:guide>
        <p15:guide id="9" orient="horz" pos="1056" userDrawn="1">
          <p15:clr>
            <a:srgbClr val="A4A3A4"/>
          </p15:clr>
        </p15:guide>
        <p15:guide id="10" orient="horz" pos="3360" userDrawn="1">
          <p15:clr>
            <a:srgbClr val="A4A3A4"/>
          </p15:clr>
        </p15:guide>
        <p15:guide id="11" pos="7344" userDrawn="1">
          <p15:clr>
            <a:srgbClr val="A4A3A4"/>
          </p15:clr>
        </p15:guide>
        <p15:guide id="12" orient="horz" pos="1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, Xiaolong" initials="WX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2A71"/>
    <a:srgbClr val="66D9EF"/>
    <a:srgbClr val="F09220"/>
    <a:srgbClr val="A6E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63"/>
    <p:restoredTop sz="85797"/>
  </p:normalViewPr>
  <p:slideViewPr>
    <p:cSldViewPr snapToObjects="1">
      <p:cViewPr varScale="1">
        <p:scale>
          <a:sx n="101" d="100"/>
          <a:sy n="101" d="100"/>
        </p:scale>
        <p:origin x="240" y="192"/>
      </p:cViewPr>
      <p:guideLst>
        <p:guide orient="horz" pos="2448"/>
        <p:guide pos="1824"/>
        <p:guide pos="3984"/>
        <p:guide pos="528"/>
        <p:guide pos="864"/>
        <p:guide orient="horz" pos="4032"/>
        <p:guide pos="1056"/>
        <p:guide pos="3888"/>
        <p:guide orient="horz" pos="1056"/>
        <p:guide orient="horz" pos="3360"/>
        <p:guide pos="7344"/>
        <p:guide orient="horz" pos="1680"/>
      </p:guideLst>
    </p:cSldViewPr>
  </p:slideViewPr>
  <p:outlineViewPr>
    <p:cViewPr>
      <p:scale>
        <a:sx n="33" d="100"/>
        <a:sy n="33" d="100"/>
      </p:scale>
      <p:origin x="0" y="-105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notesMaster" Target="notesMasters/notesMaster1.xml"/><Relationship Id="rId112" Type="http://schemas.openxmlformats.org/officeDocument/2006/relationships/handoutMaster" Target="handoutMasters/handoutMaster1.xml"/><Relationship Id="rId113" Type="http://schemas.openxmlformats.org/officeDocument/2006/relationships/commentAuthors" Target="commentAuthors.xml"/><Relationship Id="rId114" Type="http://schemas.openxmlformats.org/officeDocument/2006/relationships/presProps" Target="presProps.xml"/><Relationship Id="rId115" Type="http://schemas.openxmlformats.org/officeDocument/2006/relationships/viewProps" Target="viewProps.xml"/><Relationship Id="rId116" Type="http://schemas.openxmlformats.org/officeDocument/2006/relationships/theme" Target="theme/theme1.xml"/><Relationship Id="rId11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oleObject" Target="Workbook1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oleObject" Target="Workbook1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oleObject" Target="Workbook1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oleObject" Target="Workbook1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microsoft.com/office/2011/relationships/chartStyle" Target="style23.xml"/><Relationship Id="rId2" Type="http://schemas.microsoft.com/office/2011/relationships/chartColorStyle" Target="colors23.xml"/><Relationship Id="rId3" Type="http://schemas.openxmlformats.org/officeDocument/2006/relationships/oleObject" Target="Workbook1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microsoft.com/office/2011/relationships/chartStyle" Target="style24.xml"/><Relationship Id="rId2" Type="http://schemas.microsoft.com/office/2011/relationships/chartColorStyle" Target="colors24.xml"/><Relationship Id="rId3" Type="http://schemas.openxmlformats.org/officeDocument/2006/relationships/package" Target="../embeddings/Microsoft_Excel_Worksheet18.xlsx"/></Relationships>
</file>

<file path=ppt/charts/_rels/chart25.xml.rels><?xml version="1.0" encoding="UTF-8" standalone="yes"?>
<Relationships xmlns="http://schemas.openxmlformats.org/package/2006/relationships"><Relationship Id="rId1" Type="http://schemas.microsoft.com/office/2011/relationships/chartStyle" Target="style25.xml"/><Relationship Id="rId2" Type="http://schemas.microsoft.com/office/2011/relationships/chartColorStyle" Target="colors25.xml"/><Relationship Id="rId3" Type="http://schemas.openxmlformats.org/officeDocument/2006/relationships/package" Target="../embeddings/Microsoft_Excel_Worksheet19.xlsx"/></Relationships>
</file>

<file path=ppt/charts/_rels/chart26.xml.rels><?xml version="1.0" encoding="UTF-8" standalone="yes"?>
<Relationships xmlns="http://schemas.openxmlformats.org/package/2006/relationships"><Relationship Id="rId1" Type="http://schemas.microsoft.com/office/2011/relationships/chartStyle" Target="style26.xml"/><Relationship Id="rId2" Type="http://schemas.microsoft.com/office/2011/relationships/chartColorStyle" Target="colors26.xml"/><Relationship Id="rId3" Type="http://schemas.openxmlformats.org/officeDocument/2006/relationships/package" Target="../embeddings/Microsoft_Excel_Worksheet20.xlsx"/></Relationships>
</file>

<file path=ppt/charts/_rels/chart27.xml.rels><?xml version="1.0" encoding="UTF-8" standalone="yes"?>
<Relationships xmlns="http://schemas.openxmlformats.org/package/2006/relationships"><Relationship Id="rId1" Type="http://schemas.microsoft.com/office/2011/relationships/chartStyle" Target="style27.xml"/><Relationship Id="rId2" Type="http://schemas.microsoft.com/office/2011/relationships/chartColorStyle" Target="colors27.xml"/><Relationship Id="rId3" Type="http://schemas.openxmlformats.org/officeDocument/2006/relationships/package" Target="../embeddings/Microsoft_Excel_Worksheet21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46.15384615384579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46.15384615384573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44.44444444444398</c:v>
                </c:pt>
                <c:pt idx="1">
                  <c:v>11.11111111111111</c:v>
                </c:pt>
                <c:pt idx="2">
                  <c:v>44.44444444444398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55.0</c:v>
                </c:pt>
                <c:pt idx="1">
                  <c:v>35.0</c:v>
                </c:pt>
                <c:pt idx="2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46.15384615384571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44.44444444444396</c:v>
                </c:pt>
                <c:pt idx="1">
                  <c:v>11.11111111111111</c:v>
                </c:pt>
                <c:pt idx="2">
                  <c:v>44.44444444444396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55.0</c:v>
                </c:pt>
                <c:pt idx="1">
                  <c:v>35.0</c:v>
                </c:pt>
                <c:pt idx="2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dPt>
            <c:idx val="2"/>
            <c:bubble3D val="0"/>
            <c:spPr>
              <a:noFill/>
              <a:ln>
                <a:noFill/>
              </a:ln>
              <a:effectLst/>
            </c:spPr>
          </c:dPt>
          <c:dPt>
            <c:idx val="3"/>
            <c:bubble3D val="0"/>
            <c:spPr>
              <a:noFill/>
              <a:ln>
                <a:noFill/>
              </a:ln>
              <a:effectLst/>
            </c:spPr>
          </c:dPt>
          <c:dPt>
            <c:idx val="4"/>
            <c:bubble3D val="0"/>
            <c:spPr>
              <a:noFill/>
              <a:ln>
                <a:noFill/>
              </a:ln>
              <a:effectLst/>
            </c:spPr>
          </c:dPt>
          <c:dPt>
            <c:idx val="5"/>
            <c:bubble3D val="0"/>
            <c:spPr>
              <a:noFill/>
              <a:ln>
                <a:noFill/>
              </a:ln>
              <a:effectLst/>
            </c:spPr>
          </c:dPt>
          <c:val>
            <c:numRef>
              <c:f>Sheet1!$A$1:$A$6</c:f>
              <c:numCache>
                <c:formatCode>General</c:formatCode>
                <c:ptCount val="6"/>
                <c:pt idx="0">
                  <c:v>0.2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2"/>
            <c:bubble3D val="0"/>
            <c:spPr>
              <a:noFill/>
              <a:ln>
                <a:noFill/>
              </a:ln>
              <a:effectLst/>
            </c:spPr>
          </c:dPt>
          <c:dPt>
            <c:idx val="3"/>
            <c:bubble3D val="0"/>
            <c:spPr>
              <a:noFill/>
              <a:ln>
                <a:noFill/>
              </a:ln>
              <a:effectLst/>
            </c:spPr>
          </c:dPt>
          <c:dPt>
            <c:idx val="4"/>
            <c:bubble3D val="0"/>
            <c:spPr>
              <a:noFill/>
              <a:ln>
                <a:noFill/>
              </a:ln>
              <a:effectLst/>
            </c:spPr>
          </c:dPt>
          <c:dPt>
            <c:idx val="5"/>
            <c:bubble3D val="0"/>
            <c:spPr>
              <a:noFill/>
              <a:ln>
                <a:noFill/>
              </a:ln>
              <a:effectLst/>
            </c:spPr>
          </c:dPt>
          <c:val>
            <c:numRef>
              <c:f>Sheet1!$A$1:$A$6</c:f>
              <c:numCache>
                <c:formatCode>General</c:formatCode>
                <c:ptCount val="6"/>
                <c:pt idx="0">
                  <c:v>0.2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44.44444444444404</c:v>
                </c:pt>
                <c:pt idx="1">
                  <c:v>11.11111111111111</c:v>
                </c:pt>
                <c:pt idx="2">
                  <c:v>44.44444444444404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3"/>
            <c:bubble3D val="0"/>
            <c:spPr>
              <a:noFill/>
              <a:ln>
                <a:noFill/>
              </a:ln>
              <a:effectLst/>
            </c:spPr>
          </c:dPt>
          <c:dPt>
            <c:idx val="4"/>
            <c:bubble3D val="0"/>
            <c:spPr>
              <a:noFill/>
              <a:ln>
                <a:noFill/>
              </a:ln>
              <a:effectLst/>
            </c:spPr>
          </c:dPt>
          <c:dPt>
            <c:idx val="5"/>
            <c:bubble3D val="0"/>
            <c:spPr>
              <a:noFill/>
              <a:ln>
                <a:noFill/>
              </a:ln>
              <a:effectLst/>
            </c:spPr>
          </c:dPt>
          <c:val>
            <c:numRef>
              <c:f>Sheet1!$A$1:$A$6</c:f>
              <c:numCache>
                <c:formatCode>General</c:formatCode>
                <c:ptCount val="6"/>
                <c:pt idx="0">
                  <c:v>0.2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4"/>
            <c:bubble3D val="0"/>
            <c:spPr>
              <a:noFill/>
              <a:ln>
                <a:noFill/>
              </a:ln>
              <a:effectLst/>
            </c:spPr>
          </c:dPt>
          <c:dPt>
            <c:idx val="5"/>
            <c:bubble3D val="0"/>
            <c:spPr>
              <a:noFill/>
              <a:ln>
                <a:noFill/>
              </a:ln>
              <a:effectLst/>
            </c:spPr>
          </c:dPt>
          <c:val>
            <c:numRef>
              <c:f>Sheet1!$A$1:$A$6</c:f>
              <c:numCache>
                <c:formatCode>General</c:formatCode>
                <c:ptCount val="6"/>
                <c:pt idx="0">
                  <c:v>0.2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5"/>
            <c:bubble3D val="0"/>
            <c:spPr>
              <a:noFill/>
              <a:ln>
                <a:noFill/>
              </a:ln>
              <a:effectLst/>
            </c:spPr>
          </c:dPt>
          <c:val>
            <c:numRef>
              <c:f>Sheet1!$A$1:$A$6</c:f>
              <c:numCache>
                <c:formatCode>General</c:formatCode>
                <c:ptCount val="6"/>
                <c:pt idx="0">
                  <c:v>0.2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val>
            <c:numRef>
              <c:f>Sheet1!$A$1:$A$6</c:f>
              <c:numCache>
                <c:formatCode>General</c:formatCode>
                <c:ptCount val="6"/>
                <c:pt idx="0">
                  <c:v>0.2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20.0</c:v>
                </c:pt>
                <c:pt idx="1">
                  <c:v>30.0</c:v>
                </c:pt>
                <c:pt idx="2">
                  <c:v>50.0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400.0</c:v>
                </c:pt>
                <c:pt idx="1">
                  <c:v>900.0</c:v>
                </c:pt>
                <c:pt idx="2">
                  <c:v>2500.0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3.2E6</c:v>
                </c:pt>
                <c:pt idx="1">
                  <c:v>2.43E7</c:v>
                </c:pt>
                <c:pt idx="2">
                  <c:v>3.125E8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A6E32D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1.024E13</c:v>
                </c:pt>
                <c:pt idx="1">
                  <c:v>5.9049E14</c:v>
                </c:pt>
                <c:pt idx="2">
                  <c:v>9.765625E16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46.15384615384577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44.44444444444402</c:v>
                </c:pt>
                <c:pt idx="1">
                  <c:v>11.11111111111111</c:v>
                </c:pt>
                <c:pt idx="2">
                  <c:v>44.44444444444402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46.15384615384575</c:v>
                </c:pt>
                <c:pt idx="1">
                  <c:v>38.46153846153845</c:v>
                </c:pt>
                <c:pt idx="2">
                  <c:v>15.38461538461538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44.444444444444</c:v>
                </c:pt>
                <c:pt idx="1">
                  <c:v>11.11111111111111</c:v>
                </c:pt>
                <c:pt idx="2">
                  <c:v>44.444444444444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9E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rgbClr val="F0922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rgbClr val="F82A71"/>
              </a:solidFill>
              <a:ln>
                <a:solidFill>
                  <a:schemeClr val="accent4">
                    <a:lumMod val="75000"/>
                  </a:schemeClr>
                </a:solidFill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53.84615384615386</c:v>
                </c:pt>
                <c:pt idx="1">
                  <c:v>38.46153846153845</c:v>
                </c:pt>
                <c:pt idx="2">
                  <c:v>7.692307692307692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g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image" Target="../media/image26.emf"/><Relationship Id="rId2" Type="http://schemas.openxmlformats.org/officeDocument/2006/relationships/image" Target="../media/image27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image" Target="../media/image26.emf"/><Relationship Id="rId2" Type="http://schemas.openxmlformats.org/officeDocument/2006/relationships/image" Target="../media/image27.JP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image" Target="../media/image26.emf"/><Relationship Id="rId2" Type="http://schemas.openxmlformats.org/officeDocument/2006/relationships/image" Target="../media/image27.JP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image" Target="../media/image26.emf"/><Relationship Id="rId2" Type="http://schemas.openxmlformats.org/officeDocument/2006/relationships/image" Target="../media/image27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g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image" Target="../media/image26.emf"/><Relationship Id="rId2" Type="http://schemas.openxmlformats.org/officeDocument/2006/relationships/image" Target="../media/image27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image" Target="../media/image26.emf"/><Relationship Id="rId2" Type="http://schemas.openxmlformats.org/officeDocument/2006/relationships/image" Target="../media/image27.JP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image" Target="../media/image26.emf"/><Relationship Id="rId2" Type="http://schemas.openxmlformats.org/officeDocument/2006/relationships/image" Target="../media/image27.JP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image" Target="../media/image26.emf"/><Relationship Id="rId2" Type="http://schemas.openxmlformats.org/officeDocument/2006/relationships/image" Target="../media/image2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BE08F8-E3D0-6D45-BEF8-6A02F85D6DC8}" type="doc">
      <dgm:prSet loTypeId="urn:microsoft.com/office/officeart/2005/8/layout/vList3" loCatId="" qsTypeId="urn:microsoft.com/office/officeart/2005/8/quickstyle/simple5" qsCatId="simple" csTypeId="urn:microsoft.com/office/officeart/2005/8/colors/accent1_2" csCatId="accent1" phldr="1"/>
      <dgm:spPr/>
    </dgm:pt>
    <dgm:pt modelId="{41C42144-600E-7A4A-A576-18F5CA08C1CF}">
      <dgm:prSet phldrT="[Text]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pPr algn="l"/>
          <a:r>
            <a:rPr lang="en-US" dirty="0" smtClean="0">
              <a:solidFill>
                <a:srgbClr val="FFFF00"/>
              </a:solidFill>
            </a:rPr>
            <a:t>A flexible approach for modeling complex observations</a:t>
          </a:r>
          <a:endParaRPr lang="en-US" dirty="0">
            <a:solidFill>
              <a:srgbClr val="FFFF00"/>
            </a:solidFill>
          </a:endParaRPr>
        </a:p>
      </dgm:t>
    </dgm:pt>
    <dgm:pt modelId="{E931CEBC-F242-DF45-B0B7-96791EC10A59}" type="parTrans" cxnId="{79E0F176-95B4-4A49-AFC0-B60911F1EA4D}">
      <dgm:prSet/>
      <dgm:spPr/>
      <dgm:t>
        <a:bodyPr/>
        <a:lstStyle/>
        <a:p>
          <a:endParaRPr lang="en-US"/>
        </a:p>
      </dgm:t>
    </dgm:pt>
    <dgm:pt modelId="{716AA7A4-2466-8445-A9A7-8B636D678115}" type="sibTrans" cxnId="{79E0F176-95B4-4A49-AFC0-B60911F1EA4D}">
      <dgm:prSet/>
      <dgm:spPr/>
      <dgm:t>
        <a:bodyPr/>
        <a:lstStyle/>
        <a:p>
          <a:endParaRPr lang="en-US"/>
        </a:p>
      </dgm:t>
    </dgm:pt>
    <dgm:pt modelId="{2FC406B3-C344-0A40-924F-3032A0A44408}">
      <dgm:prSet phldrT="[Text]"/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pPr algn="l"/>
          <a:r>
            <a:rPr lang="en-US" dirty="0" smtClean="0">
              <a:solidFill>
                <a:srgbClr val="FFFF00"/>
              </a:solidFill>
            </a:rPr>
            <a:t>A powerful tool for knowledge discovery</a:t>
          </a:r>
          <a:endParaRPr lang="en-US" dirty="0">
            <a:solidFill>
              <a:srgbClr val="FFFF00"/>
            </a:solidFill>
          </a:endParaRPr>
        </a:p>
      </dgm:t>
    </dgm:pt>
    <dgm:pt modelId="{5DAF30B3-A497-004B-A51D-A8A2BB52FC5E}" type="parTrans" cxnId="{824A85A6-6DB5-4F42-B433-C4DAD213E80B}">
      <dgm:prSet/>
      <dgm:spPr/>
      <dgm:t>
        <a:bodyPr/>
        <a:lstStyle/>
        <a:p>
          <a:endParaRPr lang="en-US"/>
        </a:p>
      </dgm:t>
    </dgm:pt>
    <dgm:pt modelId="{5F1DF24E-1157-544D-9783-3C9DD4B0BDC9}" type="sibTrans" cxnId="{824A85A6-6DB5-4F42-B433-C4DAD213E80B}">
      <dgm:prSet/>
      <dgm:spPr/>
      <dgm:t>
        <a:bodyPr/>
        <a:lstStyle/>
        <a:p>
          <a:endParaRPr lang="en-US"/>
        </a:p>
      </dgm:t>
    </dgm:pt>
    <dgm:pt modelId="{DF957489-70FE-314D-A94A-18087AAE1118}">
      <dgm:prSet phldrT="[Text]"/>
      <dgm:spPr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</dgm:spPr>
      <dgm:t>
        <a:bodyPr/>
        <a:lstStyle/>
        <a:p>
          <a:pPr algn="l"/>
          <a:r>
            <a:rPr lang="en-US" dirty="0" smtClean="0">
              <a:solidFill>
                <a:srgbClr val="FFFF00"/>
              </a:solidFill>
            </a:rPr>
            <a:t>Efficient and scalable optimization for training</a:t>
          </a:r>
          <a:endParaRPr lang="en-US" dirty="0">
            <a:solidFill>
              <a:srgbClr val="FFFF00"/>
            </a:solidFill>
          </a:endParaRPr>
        </a:p>
      </dgm:t>
    </dgm:pt>
    <dgm:pt modelId="{03CA5E95-8A51-9542-B011-A49BF237A93F}" type="parTrans" cxnId="{179DE732-BB04-A04F-8FE6-59012495E988}">
      <dgm:prSet/>
      <dgm:spPr/>
      <dgm:t>
        <a:bodyPr/>
        <a:lstStyle/>
        <a:p>
          <a:endParaRPr lang="en-US"/>
        </a:p>
      </dgm:t>
    </dgm:pt>
    <dgm:pt modelId="{898479C8-F22B-3B44-A66D-9281C0E47C76}" type="sibTrans" cxnId="{179DE732-BB04-A04F-8FE6-59012495E988}">
      <dgm:prSet/>
      <dgm:spPr/>
      <dgm:t>
        <a:bodyPr/>
        <a:lstStyle/>
        <a:p>
          <a:endParaRPr lang="en-US"/>
        </a:p>
      </dgm:t>
    </dgm:pt>
    <dgm:pt modelId="{B60224F5-1A77-9C4F-85E7-DD5F0854C57A}" type="pres">
      <dgm:prSet presAssocID="{58BE08F8-E3D0-6D45-BEF8-6A02F85D6DC8}" presName="linearFlow" presStyleCnt="0">
        <dgm:presLayoutVars>
          <dgm:dir/>
          <dgm:resizeHandles val="exact"/>
        </dgm:presLayoutVars>
      </dgm:prSet>
      <dgm:spPr/>
    </dgm:pt>
    <dgm:pt modelId="{CD40EB6B-5AB3-0C4E-B8CC-BC28C5738C08}" type="pres">
      <dgm:prSet presAssocID="{41C42144-600E-7A4A-A576-18F5CA08C1CF}" presName="composite" presStyleCnt="0"/>
      <dgm:spPr/>
    </dgm:pt>
    <dgm:pt modelId="{F9E021EA-9693-D343-88A5-1D6D15E52345}" type="pres">
      <dgm:prSet presAssocID="{41C42144-600E-7A4A-A576-18F5CA08C1CF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02BA58D-DAD0-6D45-8D71-FB82156EA712}" type="pres">
      <dgm:prSet presAssocID="{41C42144-600E-7A4A-A576-18F5CA08C1CF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A0358-8FF5-2B4F-8B5C-C38106AA7730}" type="pres">
      <dgm:prSet presAssocID="{716AA7A4-2466-8445-A9A7-8B636D678115}" presName="spacing" presStyleCnt="0"/>
      <dgm:spPr/>
    </dgm:pt>
    <dgm:pt modelId="{529F5859-D08C-0A4C-B526-0CAFD6939F39}" type="pres">
      <dgm:prSet presAssocID="{2FC406B3-C344-0A40-924F-3032A0A44408}" presName="composite" presStyleCnt="0"/>
      <dgm:spPr/>
    </dgm:pt>
    <dgm:pt modelId="{7830E3F8-A682-B24C-B386-133EA21B8E47}" type="pres">
      <dgm:prSet presAssocID="{2FC406B3-C344-0A40-924F-3032A0A4440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7584FAD-4579-ED49-92A2-2CFD22956AE6}" type="pres">
      <dgm:prSet presAssocID="{2FC406B3-C344-0A40-924F-3032A0A4440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9EC873-7462-B247-BCB0-313E70FC40B3}" type="pres">
      <dgm:prSet presAssocID="{5F1DF24E-1157-544D-9783-3C9DD4B0BDC9}" presName="spacing" presStyleCnt="0"/>
      <dgm:spPr/>
    </dgm:pt>
    <dgm:pt modelId="{55390C95-D68F-C647-86DB-FF961813B835}" type="pres">
      <dgm:prSet presAssocID="{DF957489-70FE-314D-A94A-18087AAE1118}" presName="composite" presStyleCnt="0"/>
      <dgm:spPr/>
    </dgm:pt>
    <dgm:pt modelId="{0E3DD59B-770B-1A48-8202-A58AACB441C4}" type="pres">
      <dgm:prSet presAssocID="{DF957489-70FE-314D-A94A-18087AAE1118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80E8C2F-0B82-2342-B78B-CC817F669EC8}" type="pres">
      <dgm:prSet presAssocID="{DF957489-70FE-314D-A94A-18087AAE1118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4A85A6-6DB5-4F42-B433-C4DAD213E80B}" srcId="{58BE08F8-E3D0-6D45-BEF8-6A02F85D6DC8}" destId="{2FC406B3-C344-0A40-924F-3032A0A44408}" srcOrd="1" destOrd="0" parTransId="{5DAF30B3-A497-004B-A51D-A8A2BB52FC5E}" sibTransId="{5F1DF24E-1157-544D-9783-3C9DD4B0BDC9}"/>
    <dgm:cxn modelId="{AFF3FB81-60AD-D844-8B16-D204CAA190A9}" type="presOf" srcId="{DF957489-70FE-314D-A94A-18087AAE1118}" destId="{880E8C2F-0B82-2342-B78B-CC817F669EC8}" srcOrd="0" destOrd="0" presId="urn:microsoft.com/office/officeart/2005/8/layout/vList3"/>
    <dgm:cxn modelId="{179DE732-BB04-A04F-8FE6-59012495E988}" srcId="{58BE08F8-E3D0-6D45-BEF8-6A02F85D6DC8}" destId="{DF957489-70FE-314D-A94A-18087AAE1118}" srcOrd="2" destOrd="0" parTransId="{03CA5E95-8A51-9542-B011-A49BF237A93F}" sibTransId="{898479C8-F22B-3B44-A66D-9281C0E47C76}"/>
    <dgm:cxn modelId="{79E0F176-95B4-4A49-AFC0-B60911F1EA4D}" srcId="{58BE08F8-E3D0-6D45-BEF8-6A02F85D6DC8}" destId="{41C42144-600E-7A4A-A576-18F5CA08C1CF}" srcOrd="0" destOrd="0" parTransId="{E931CEBC-F242-DF45-B0B7-96791EC10A59}" sibTransId="{716AA7A4-2466-8445-A9A7-8B636D678115}"/>
    <dgm:cxn modelId="{94B448AD-5BDF-2348-8E47-74F3EE616D2E}" type="presOf" srcId="{41C42144-600E-7A4A-A576-18F5CA08C1CF}" destId="{702BA58D-DAD0-6D45-8D71-FB82156EA712}" srcOrd="0" destOrd="0" presId="urn:microsoft.com/office/officeart/2005/8/layout/vList3"/>
    <dgm:cxn modelId="{EE1E4FD9-C77C-1C4D-916B-C53C22294446}" type="presOf" srcId="{58BE08F8-E3D0-6D45-BEF8-6A02F85D6DC8}" destId="{B60224F5-1A77-9C4F-85E7-DD5F0854C57A}" srcOrd="0" destOrd="0" presId="urn:microsoft.com/office/officeart/2005/8/layout/vList3"/>
    <dgm:cxn modelId="{AC8286DB-DE5B-DE41-ACE6-968FCA7FD760}" type="presOf" srcId="{2FC406B3-C344-0A40-924F-3032A0A44408}" destId="{C7584FAD-4579-ED49-92A2-2CFD22956AE6}" srcOrd="0" destOrd="0" presId="urn:microsoft.com/office/officeart/2005/8/layout/vList3"/>
    <dgm:cxn modelId="{399688DC-1356-9741-9334-A57614F5570E}" type="presParOf" srcId="{B60224F5-1A77-9C4F-85E7-DD5F0854C57A}" destId="{CD40EB6B-5AB3-0C4E-B8CC-BC28C5738C08}" srcOrd="0" destOrd="0" presId="urn:microsoft.com/office/officeart/2005/8/layout/vList3"/>
    <dgm:cxn modelId="{F2A5393A-2292-5440-96ED-B5DF67A4E845}" type="presParOf" srcId="{CD40EB6B-5AB3-0C4E-B8CC-BC28C5738C08}" destId="{F9E021EA-9693-D343-88A5-1D6D15E52345}" srcOrd="0" destOrd="0" presId="urn:microsoft.com/office/officeart/2005/8/layout/vList3"/>
    <dgm:cxn modelId="{32E1097B-95E9-B94D-932A-C8DC7BED1CEC}" type="presParOf" srcId="{CD40EB6B-5AB3-0C4E-B8CC-BC28C5738C08}" destId="{702BA58D-DAD0-6D45-8D71-FB82156EA712}" srcOrd="1" destOrd="0" presId="urn:microsoft.com/office/officeart/2005/8/layout/vList3"/>
    <dgm:cxn modelId="{5AF8C9D9-2EF9-F741-9601-A3F7ED10B673}" type="presParOf" srcId="{B60224F5-1A77-9C4F-85E7-DD5F0854C57A}" destId="{1CAA0358-8FF5-2B4F-8B5C-C38106AA7730}" srcOrd="1" destOrd="0" presId="urn:microsoft.com/office/officeart/2005/8/layout/vList3"/>
    <dgm:cxn modelId="{E609F7C9-54F4-1B4D-BDE8-53D19133A85F}" type="presParOf" srcId="{B60224F5-1A77-9C4F-85E7-DD5F0854C57A}" destId="{529F5859-D08C-0A4C-B526-0CAFD6939F39}" srcOrd="2" destOrd="0" presId="urn:microsoft.com/office/officeart/2005/8/layout/vList3"/>
    <dgm:cxn modelId="{DC77BFCD-41E8-4247-B087-C02DEFA79B29}" type="presParOf" srcId="{529F5859-D08C-0A4C-B526-0CAFD6939F39}" destId="{7830E3F8-A682-B24C-B386-133EA21B8E47}" srcOrd="0" destOrd="0" presId="urn:microsoft.com/office/officeart/2005/8/layout/vList3"/>
    <dgm:cxn modelId="{ABF407FD-6DA5-974A-B085-2BACB28593AC}" type="presParOf" srcId="{529F5859-D08C-0A4C-B526-0CAFD6939F39}" destId="{C7584FAD-4579-ED49-92A2-2CFD22956AE6}" srcOrd="1" destOrd="0" presId="urn:microsoft.com/office/officeart/2005/8/layout/vList3"/>
    <dgm:cxn modelId="{AEA1CCE3-00C9-F249-87E2-0897728A6AB8}" type="presParOf" srcId="{B60224F5-1A77-9C4F-85E7-DD5F0854C57A}" destId="{EB9EC873-7462-B247-BCB0-313E70FC40B3}" srcOrd="3" destOrd="0" presId="urn:microsoft.com/office/officeart/2005/8/layout/vList3"/>
    <dgm:cxn modelId="{74141988-786E-9049-A2F3-058C8BCC3EB3}" type="presParOf" srcId="{B60224F5-1A77-9C4F-85E7-DD5F0854C57A}" destId="{55390C95-D68F-C647-86DB-FF961813B835}" srcOrd="4" destOrd="0" presId="urn:microsoft.com/office/officeart/2005/8/layout/vList3"/>
    <dgm:cxn modelId="{C5285C85-D947-D04F-98C1-DA9D8BA540A6}" type="presParOf" srcId="{55390C95-D68F-C647-86DB-FF961813B835}" destId="{0E3DD59B-770B-1A48-8202-A58AACB441C4}" srcOrd="0" destOrd="0" presId="urn:microsoft.com/office/officeart/2005/8/layout/vList3"/>
    <dgm:cxn modelId="{2D699898-030F-4D43-B237-FBBA3D5991B7}" type="presParOf" srcId="{55390C95-D68F-C647-86DB-FF961813B835}" destId="{880E8C2F-0B82-2342-B78B-CC817F669EC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438A10-464D-C342-8859-492BA3684096}">
      <dgm:prSet phldrT="[Text]" custT="1"/>
      <dgm:spPr/>
      <dgm:t>
        <a:bodyPr/>
        <a:lstStyle/>
        <a:p>
          <a:r>
            <a:rPr lang="en-US" sz="3200" b="1" dirty="0" smtClean="0"/>
            <a:t>Citation LDA: Understanding Evolution of Research Themes</a:t>
          </a:r>
        </a:p>
        <a:p>
          <a:r>
            <a:rPr lang="en-US" sz="2800" b="0" i="1" dirty="0" smtClean="0">
              <a:solidFill>
                <a:schemeClr val="tx1">
                  <a:lumMod val="65000"/>
                  <a:lumOff val="35000"/>
                </a:schemeClr>
              </a:solidFill>
            </a:rPr>
            <a:t>PLVM for analyzing network data</a:t>
          </a:r>
          <a:endParaRPr lang="en-US" sz="2800" b="0" i="1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CA44A491-F017-6C45-B020-550666E133FF}">
      <dgm:prSet custT="1"/>
      <dgm:spPr/>
      <dgm:t>
        <a:bodyPr/>
        <a:lstStyle/>
        <a:p>
          <a:r>
            <a:rPr lang="en-US" sz="3200" b="1" dirty="0" err="1" smtClean="0"/>
            <a:t>Thurstonian</a:t>
          </a:r>
          <a:r>
            <a:rPr lang="en-US" sz="3200" b="1" dirty="0" smtClean="0"/>
            <a:t> Pairwise Preference</a:t>
          </a:r>
        </a:p>
        <a:p>
          <a:r>
            <a:rPr lang="en-US" sz="2800" b="0" i="1" dirty="0" smtClean="0">
              <a:solidFill>
                <a:schemeClr val="tx1">
                  <a:lumMod val="65000"/>
                  <a:lumOff val="35000"/>
                </a:schemeClr>
              </a:solidFill>
            </a:rPr>
            <a:t>PLVM for modeling expertise and truthfulness of workers in crowdsourcing and fusion of pairwise preferences</a:t>
          </a: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2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2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2"/>
      <dgm:spPr/>
      <dgm:t>
        <a:bodyPr/>
        <a:lstStyle/>
        <a:p>
          <a:endParaRPr lang="en-US"/>
        </a:p>
      </dgm:t>
    </dgm:pt>
    <dgm:pt modelId="{46C1EB43-51E4-6E4A-9745-DB03CB9518C0}" type="pres">
      <dgm:prSet presAssocID="{5C438A10-464D-C342-8859-492BA3684096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  <dgm:t>
        <a:bodyPr/>
        <a:lstStyle/>
        <a:p>
          <a:endParaRPr lang="en-US"/>
        </a:p>
      </dgm:t>
    </dgm:pt>
    <dgm:pt modelId="{FEBAE8D1-858D-EA46-B669-62DF8F0B48BD}" type="pres">
      <dgm:prSet presAssocID="{5C438A10-464D-C342-8859-492BA3684096}" presName="accentRepeatNode" presStyleLbl="solidFgAcc1" presStyleIdx="0" presStyleCnt="2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  <dgm:t>
        <a:bodyPr/>
        <a:lstStyle/>
        <a:p>
          <a:endParaRPr lang="en-US"/>
        </a:p>
      </dgm:t>
    </dgm:pt>
    <dgm:pt modelId="{74363B2D-AFB5-6842-9B4C-9919CF06E0E4}" type="pres">
      <dgm:prSet presAssocID="{CA44A491-F017-6C45-B020-550666E133FF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  <dgm:t>
        <a:bodyPr/>
        <a:lstStyle/>
        <a:p>
          <a:endParaRPr lang="en-US"/>
        </a:p>
      </dgm:t>
    </dgm:pt>
    <dgm:pt modelId="{76892386-A572-584B-8E74-8DEEDD75DD93}" type="pres">
      <dgm:prSet presAssocID="{CA44A491-F017-6C45-B020-550666E133FF}" presName="accentRepeatNode" presStyleLbl="solidFgAcc1" presStyleIdx="1" presStyleCnt="2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  <dgm:t>
        <a:bodyPr/>
        <a:lstStyle/>
        <a:p>
          <a:endParaRPr lang="en-US"/>
        </a:p>
      </dgm:t>
    </dgm:pt>
  </dgm:ptLst>
  <dgm:cxnLst>
    <dgm:cxn modelId="{327E3DBE-7939-634A-9D67-6063F488C165}" type="presOf" srcId="{5C438A10-464D-C342-8859-492BA3684096}" destId="{46C1EB43-51E4-6E4A-9745-DB03CB9518C0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80666E01-8B4D-BC47-9CE8-1548144A0EED}" type="presOf" srcId="{E31119C9-1B28-2141-A856-DF45FCF2E858}" destId="{E84E48CE-0D82-D444-A141-4F90FD6C6E53}" srcOrd="0" destOrd="0" presId="urn:microsoft.com/office/officeart/2008/layout/VerticalCurvedList"/>
    <dgm:cxn modelId="{05F48F18-57BC-594D-9C48-A8D268D781EC}" type="presOf" srcId="{54D51C02-59A7-4D40-881D-E5ECC0FC5F38}" destId="{272E8AFC-45EF-7E4C-A665-86F929D7B228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3715C1DF-239E-FC48-A76A-1B4C67E4C76D}" type="presOf" srcId="{CA44A491-F017-6C45-B020-550666E133FF}" destId="{74363B2D-AFB5-6842-9B4C-9919CF06E0E4}" srcOrd="0" destOrd="0" presId="urn:microsoft.com/office/officeart/2008/layout/VerticalCurvedList"/>
    <dgm:cxn modelId="{829846DC-101A-7040-9B0D-6ED53E8BA1E2}" type="presParOf" srcId="{E84E48CE-0D82-D444-A141-4F90FD6C6E53}" destId="{6552FBB9-91BC-5F47-90DC-AB593DCE2DF2}" srcOrd="0" destOrd="0" presId="urn:microsoft.com/office/officeart/2008/layout/VerticalCurvedList"/>
    <dgm:cxn modelId="{0925BD7B-D989-884F-B877-F5979C20B69A}" type="presParOf" srcId="{6552FBB9-91BC-5F47-90DC-AB593DCE2DF2}" destId="{84E88AC6-3010-D043-9870-4CBFB36F9FBD}" srcOrd="0" destOrd="0" presId="urn:microsoft.com/office/officeart/2008/layout/VerticalCurvedList"/>
    <dgm:cxn modelId="{328F4AF0-3719-4640-8B51-E1661C48493C}" type="presParOf" srcId="{84E88AC6-3010-D043-9870-4CBFB36F9FBD}" destId="{1027DBD0-E05C-394B-844E-9B0550086344}" srcOrd="0" destOrd="0" presId="urn:microsoft.com/office/officeart/2008/layout/VerticalCurvedList"/>
    <dgm:cxn modelId="{05D9496D-AD9F-4147-814B-6C4098E5E2A8}" type="presParOf" srcId="{84E88AC6-3010-D043-9870-4CBFB36F9FBD}" destId="{272E8AFC-45EF-7E4C-A665-86F929D7B228}" srcOrd="1" destOrd="0" presId="urn:microsoft.com/office/officeart/2008/layout/VerticalCurvedList"/>
    <dgm:cxn modelId="{A995D99A-17D3-154B-9C29-7789E0A37DE8}" type="presParOf" srcId="{84E88AC6-3010-D043-9870-4CBFB36F9FBD}" destId="{66F10DFE-4773-2C4D-AA3D-0663027213AC}" srcOrd="2" destOrd="0" presId="urn:microsoft.com/office/officeart/2008/layout/VerticalCurvedList"/>
    <dgm:cxn modelId="{62647E43-7F62-5F47-AA49-C7E7F824CF65}" type="presParOf" srcId="{84E88AC6-3010-D043-9870-4CBFB36F9FBD}" destId="{53C82B77-B79E-A946-A177-627F7AE10899}" srcOrd="3" destOrd="0" presId="urn:microsoft.com/office/officeart/2008/layout/VerticalCurvedList"/>
    <dgm:cxn modelId="{14DBDB28-8906-3146-AA7A-2641C86E4D06}" type="presParOf" srcId="{6552FBB9-91BC-5F47-90DC-AB593DCE2DF2}" destId="{46C1EB43-51E4-6E4A-9745-DB03CB9518C0}" srcOrd="1" destOrd="0" presId="urn:microsoft.com/office/officeart/2008/layout/VerticalCurvedList"/>
    <dgm:cxn modelId="{60AF8506-AE8A-6747-89F5-9972C25E8951}" type="presParOf" srcId="{6552FBB9-91BC-5F47-90DC-AB593DCE2DF2}" destId="{ADD2A538-CA33-1B49-9CA7-755E65FDE163}" srcOrd="2" destOrd="0" presId="urn:microsoft.com/office/officeart/2008/layout/VerticalCurvedList"/>
    <dgm:cxn modelId="{8FD4E9D4-15AA-5E45-85A3-50D48BE07057}" type="presParOf" srcId="{ADD2A538-CA33-1B49-9CA7-755E65FDE163}" destId="{FEBAE8D1-858D-EA46-B669-62DF8F0B48BD}" srcOrd="0" destOrd="0" presId="urn:microsoft.com/office/officeart/2008/layout/VerticalCurvedList"/>
    <dgm:cxn modelId="{AFDE155A-1081-A845-B2E1-67617A3180B5}" type="presParOf" srcId="{6552FBB9-91BC-5F47-90DC-AB593DCE2DF2}" destId="{74363B2D-AFB5-6842-9B4C-9919CF06E0E4}" srcOrd="3" destOrd="0" presId="urn:microsoft.com/office/officeart/2008/layout/VerticalCurvedList"/>
    <dgm:cxn modelId="{ACA87FC5-ECC7-B24A-B4AE-A5ADFED2F1C9}" type="presParOf" srcId="{6552FBB9-91BC-5F47-90DC-AB593DCE2DF2}" destId="{CD40E873-995A-3946-95AB-6CB44D06A2B0}" srcOrd="4" destOrd="0" presId="urn:microsoft.com/office/officeart/2008/layout/VerticalCurvedList"/>
    <dgm:cxn modelId="{FDDBF50C-5A0B-554E-8BE2-D3E6C90D0C69}" type="presParOf" srcId="{CD40E873-995A-3946-95AB-6CB44D06A2B0}" destId="{76892386-A572-584B-8E74-8DEEDD75DD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2020197-4E11-964F-89D3-CC0AF6C4E512}">
      <dgm:prSet phldrT="[Text]" custT="1"/>
      <dgm:spPr/>
      <dgm:t>
        <a:bodyPr/>
        <a:lstStyle/>
        <a:p>
          <a:r>
            <a:rPr lang="en-US" sz="3200" b="1" dirty="0" smtClean="0"/>
            <a:t>Dual</a:t>
          </a:r>
          <a:r>
            <a:rPr lang="en-US" sz="3200" b="1" baseline="0" dirty="0" smtClean="0"/>
            <a:t> Clustering Maximum Entropy</a:t>
          </a:r>
        </a:p>
        <a:p>
          <a:r>
            <a:rPr lang="en-US" sz="2800" b="0" i="1" dirty="0" smtClean="0">
              <a:solidFill>
                <a:schemeClr val="tx1">
                  <a:lumMod val="65000"/>
                  <a:lumOff val="35000"/>
                </a:schemeClr>
              </a:solidFill>
            </a:rPr>
            <a:t>Maximum Entropy optimization algorithm leveraging PLVM</a:t>
          </a:r>
          <a:endParaRPr lang="en-US" sz="2800" b="0" i="1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 custT="1"/>
      <dgm:spPr/>
      <dgm:t>
        <a:bodyPr/>
        <a:lstStyle/>
        <a:p>
          <a:r>
            <a:rPr lang="en-US" sz="3200" b="1" dirty="0" smtClean="0"/>
            <a:t>PLANS: Phrasal Latent Allocation with Negative Sampling</a:t>
          </a:r>
        </a:p>
        <a:p>
          <a:r>
            <a:rPr lang="en-US" sz="2800" b="0" i="1" dirty="0" smtClean="0">
              <a:solidFill>
                <a:schemeClr val="tx1">
                  <a:lumMod val="65000"/>
                  <a:lumOff val="35000"/>
                </a:schemeClr>
              </a:solidFill>
            </a:rPr>
            <a:t>PLVM for phrasal embedding</a:t>
          </a:r>
          <a:endParaRPr lang="en-US" sz="2800" b="0" i="1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2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2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2"/>
      <dgm:spPr/>
      <dgm:t>
        <a:bodyPr/>
        <a:lstStyle/>
        <a:p>
          <a:endParaRPr lang="en-US"/>
        </a:p>
      </dgm:t>
    </dgm:pt>
    <dgm:pt modelId="{A275A956-3070-C44E-8C37-3C61F7A4C59F}" type="pres">
      <dgm:prSet presAssocID="{52020197-4E11-964F-89D3-CC0AF6C4E512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6C61C7-1387-6648-A82B-B7D7DBA4BA9B}" type="pres">
      <dgm:prSet presAssocID="{52020197-4E11-964F-89D3-CC0AF6C4E512}" presName="accent_1" presStyleCnt="0"/>
      <dgm:spPr/>
    </dgm:pt>
    <dgm:pt modelId="{E4A31823-6513-3543-928B-85910B8EA19E}" type="pres">
      <dgm:prSet presAssocID="{52020197-4E11-964F-89D3-CC0AF6C4E512}" presName="accentRepeatNode" presStyleLbl="solidFgAcc1" presStyleIdx="0" presStyleCnt="2"/>
      <dgm:spPr>
        <a:blipFill dpi="0" rotWithShape="0">
          <a:blip xmlns:r="http://schemas.openxmlformats.org/officeDocument/2006/relationships" r:embed="rId1"/>
          <a:srcRect/>
          <a:stretch>
            <a:fillRect l="-20744" t="-3059" r="-6596" b="-3059"/>
          </a:stretch>
        </a:blipFill>
      </dgm:spPr>
      <dgm:t>
        <a:bodyPr/>
        <a:lstStyle/>
        <a:p>
          <a:endParaRPr lang="en-US"/>
        </a:p>
      </dgm:t>
    </dgm:pt>
    <dgm:pt modelId="{30C05D46-32B4-C445-B5F7-3FA86B4B92D3}" type="pres">
      <dgm:prSet presAssocID="{83D48B69-8CA7-3844-A9F4-5562B67EC430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60F3FA-FD81-F246-8DD6-2E1D05EC87A6}" type="pres">
      <dgm:prSet presAssocID="{83D48B69-8CA7-3844-A9F4-5562B67EC430}" presName="accent_2" presStyleCnt="0"/>
      <dgm:spPr/>
    </dgm:pt>
    <dgm:pt modelId="{FBA8F082-7124-BA4C-AD9D-583D27B180FE}" type="pres">
      <dgm:prSet presAssocID="{83D48B69-8CA7-3844-A9F4-5562B67EC430}" presName="accentRepeatNode" presStyleLbl="solidFgAcc1" presStyleIdx="1" presStyleCnt="2"/>
      <dgm:spPr>
        <a:blipFill dpi="0" rotWithShape="0">
          <a:blip xmlns:r="http://schemas.openxmlformats.org/officeDocument/2006/relationships" r:embed="rId2"/>
          <a:srcRect/>
          <a:stretch>
            <a:fillRect l="-10134" t="479" r="-24281" b="479"/>
          </a:stretch>
        </a:blipFill>
      </dgm:spPr>
      <dgm:t>
        <a:bodyPr/>
        <a:lstStyle/>
        <a:p>
          <a:endParaRPr lang="en-US"/>
        </a:p>
      </dgm:t>
    </dgm:pt>
  </dgm:ptLst>
  <dgm:cxnLst>
    <dgm:cxn modelId="{BBE01B69-D9E0-2B4C-9E3C-C68ECB72FF39}" type="presOf" srcId="{83D48B69-8CA7-3844-A9F4-5562B67EC430}" destId="{30C05D46-32B4-C445-B5F7-3FA86B4B92D3}" srcOrd="0" destOrd="0" presId="urn:microsoft.com/office/officeart/2008/layout/VerticalCurvedList"/>
    <dgm:cxn modelId="{C80BBD62-BCEF-4544-B8A6-362E2AE4C912}" type="presOf" srcId="{E31119C9-1B28-2141-A856-DF45FCF2E858}" destId="{E84E48CE-0D82-D444-A141-4F90FD6C6E53}" srcOrd="0" destOrd="0" presId="urn:microsoft.com/office/officeart/2008/layout/VerticalCurvedList"/>
    <dgm:cxn modelId="{CD4B5745-48AF-9E4D-83C1-2AC19D8C3C5D}" type="presOf" srcId="{491DE5F1-9131-FA4A-B4D6-164384384D08}" destId="{272E8AFC-45EF-7E4C-A665-86F929D7B228}" srcOrd="0" destOrd="0" presId="urn:microsoft.com/office/officeart/2008/layout/VerticalCurvedList"/>
    <dgm:cxn modelId="{02964934-C738-E847-94E2-78BED22C4841}" type="presOf" srcId="{52020197-4E11-964F-89D3-CC0AF6C4E512}" destId="{A275A956-3070-C44E-8C37-3C61F7A4C59F}" srcOrd="0" destOrd="0" presId="urn:microsoft.com/office/officeart/2008/layout/VerticalCurvedList"/>
    <dgm:cxn modelId="{A038B61D-4D89-2840-AD84-BB9EE7FD5C4E}" srcId="{E31119C9-1B28-2141-A856-DF45FCF2E858}" destId="{83D48B69-8CA7-3844-A9F4-5562B67EC430}" srcOrd="1" destOrd="0" parTransId="{3C61E9DC-121C-C847-8014-8345E6AB1535}" sibTransId="{73AC6888-D29A-9147-9344-1D9A1C44DE50}"/>
    <dgm:cxn modelId="{0110A051-869E-984E-B04B-F8A665A602EB}" srcId="{E31119C9-1B28-2141-A856-DF45FCF2E858}" destId="{52020197-4E11-964F-89D3-CC0AF6C4E512}" srcOrd="0" destOrd="0" parTransId="{A22F0F0F-867B-E141-A0E5-D3689E00E4D2}" sibTransId="{491DE5F1-9131-FA4A-B4D6-164384384D08}"/>
    <dgm:cxn modelId="{0BF79A51-CF5D-2E4D-87F1-8ADE0B6EC72D}" type="presParOf" srcId="{E84E48CE-0D82-D444-A141-4F90FD6C6E53}" destId="{6552FBB9-91BC-5F47-90DC-AB593DCE2DF2}" srcOrd="0" destOrd="0" presId="urn:microsoft.com/office/officeart/2008/layout/VerticalCurvedList"/>
    <dgm:cxn modelId="{27529C14-308A-FE41-BFCB-C1ABEA18AB42}" type="presParOf" srcId="{6552FBB9-91BC-5F47-90DC-AB593DCE2DF2}" destId="{84E88AC6-3010-D043-9870-4CBFB36F9FBD}" srcOrd="0" destOrd="0" presId="urn:microsoft.com/office/officeart/2008/layout/VerticalCurvedList"/>
    <dgm:cxn modelId="{D6ED34F6-4BCA-3F4A-81E8-4814E70416AF}" type="presParOf" srcId="{84E88AC6-3010-D043-9870-4CBFB36F9FBD}" destId="{1027DBD0-E05C-394B-844E-9B0550086344}" srcOrd="0" destOrd="0" presId="urn:microsoft.com/office/officeart/2008/layout/VerticalCurvedList"/>
    <dgm:cxn modelId="{7581CEA4-7E0D-6740-97F6-20A77A14C802}" type="presParOf" srcId="{84E88AC6-3010-D043-9870-4CBFB36F9FBD}" destId="{272E8AFC-45EF-7E4C-A665-86F929D7B228}" srcOrd="1" destOrd="0" presId="urn:microsoft.com/office/officeart/2008/layout/VerticalCurvedList"/>
    <dgm:cxn modelId="{C59E0C78-95DA-DD4D-9B41-0864CB18CAE1}" type="presParOf" srcId="{84E88AC6-3010-D043-9870-4CBFB36F9FBD}" destId="{66F10DFE-4773-2C4D-AA3D-0663027213AC}" srcOrd="2" destOrd="0" presId="urn:microsoft.com/office/officeart/2008/layout/VerticalCurvedList"/>
    <dgm:cxn modelId="{DA7C2497-830C-2F4C-909F-3847FBC6E7D4}" type="presParOf" srcId="{84E88AC6-3010-D043-9870-4CBFB36F9FBD}" destId="{53C82B77-B79E-A946-A177-627F7AE10899}" srcOrd="3" destOrd="0" presId="urn:microsoft.com/office/officeart/2008/layout/VerticalCurvedList"/>
    <dgm:cxn modelId="{628B609D-455C-E344-9D61-D471A5194730}" type="presParOf" srcId="{6552FBB9-91BC-5F47-90DC-AB593DCE2DF2}" destId="{A275A956-3070-C44E-8C37-3C61F7A4C59F}" srcOrd="1" destOrd="0" presId="urn:microsoft.com/office/officeart/2008/layout/VerticalCurvedList"/>
    <dgm:cxn modelId="{B2A5E3E5-41CF-F844-B3DB-FBD85E272BCF}" type="presParOf" srcId="{6552FBB9-91BC-5F47-90DC-AB593DCE2DF2}" destId="{E26C61C7-1387-6648-A82B-B7D7DBA4BA9B}" srcOrd="2" destOrd="0" presId="urn:microsoft.com/office/officeart/2008/layout/VerticalCurvedList"/>
    <dgm:cxn modelId="{DEA32A87-C763-734E-86F5-2B0C37EDB740}" type="presParOf" srcId="{E26C61C7-1387-6648-A82B-B7D7DBA4BA9B}" destId="{E4A31823-6513-3543-928B-85910B8EA19E}" srcOrd="0" destOrd="0" presId="urn:microsoft.com/office/officeart/2008/layout/VerticalCurvedList"/>
    <dgm:cxn modelId="{94797898-A375-464B-9698-DA4FF286148B}" type="presParOf" srcId="{6552FBB9-91BC-5F47-90DC-AB593DCE2DF2}" destId="{30C05D46-32B4-C445-B5F7-3FA86B4B92D3}" srcOrd="3" destOrd="0" presId="urn:microsoft.com/office/officeart/2008/layout/VerticalCurvedList"/>
    <dgm:cxn modelId="{09DA2A0F-E2FF-C549-BBFB-398936CD475B}" type="presParOf" srcId="{6552FBB9-91BC-5F47-90DC-AB593DCE2DF2}" destId="{BC60F3FA-FD81-F246-8DD6-2E1D05EC87A6}" srcOrd="4" destOrd="0" presId="urn:microsoft.com/office/officeart/2008/layout/VerticalCurvedList"/>
    <dgm:cxn modelId="{9025C6FB-73A8-8A44-B1BE-3D6C3F0CFF3E}" type="presParOf" srcId="{BC60F3FA-FD81-F246-8DD6-2E1D05EC87A6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/>
      <dgm:t>
        <a:bodyPr/>
        <a:lstStyle/>
        <a:p>
          <a:r>
            <a:rPr lang="en-US" b="1" i="1" u="sng" dirty="0" smtClean="0">
              <a:solidFill>
                <a:srgbClr val="C00000"/>
              </a:solidFill>
            </a:rPr>
            <a:t>Citation LDA: Understanding Evolution of Research Themes</a:t>
          </a:r>
          <a:endParaRPr lang="en-US" b="1" i="1" u="sng" dirty="0">
            <a:solidFill>
              <a:srgbClr val="C00000"/>
            </a:solidFill>
          </a:endParaRPr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/>
      <dgm:t>
        <a:bodyPr/>
        <a:lstStyle/>
        <a:p>
          <a:r>
            <a:rPr lang="en-US" smtClean="0"/>
            <a:t>Dual</a:t>
          </a:r>
          <a:r>
            <a:rPr lang="en-US" baseline="0" smtClean="0"/>
            <a:t> Clustering Maximum Entropy</a:t>
          </a:r>
          <a:endParaRPr lang="en-US" dirty="0"/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/>
      <dgm:t>
        <a:bodyPr/>
        <a:lstStyle/>
        <a:p>
          <a:r>
            <a:rPr lang="en-US" smtClean="0"/>
            <a:t>PLANS: Phrasal Latent Allocation with Negative Sampling</a:t>
          </a:r>
          <a:endParaRPr lang="en-US" dirty="0"/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/>
      <dgm:t>
        <a:bodyPr/>
        <a:lstStyle/>
        <a:p>
          <a:r>
            <a:rPr lang="en-US" dirty="0" err="1" smtClean="0"/>
            <a:t>Thurstonian</a:t>
          </a:r>
          <a:r>
            <a:rPr lang="en-US" dirty="0" smtClean="0"/>
            <a:t> Pairwise Preference</a:t>
          </a:r>
          <a:endParaRPr lang="en-US" dirty="0"/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4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4"/>
      <dgm:spPr/>
      <dgm:t>
        <a:bodyPr/>
        <a:lstStyle/>
        <a:p>
          <a:endParaRPr lang="en-US"/>
        </a:p>
      </dgm:t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  <dgm:t>
        <a:bodyPr/>
        <a:lstStyle/>
        <a:p>
          <a:endParaRPr lang="en-US"/>
        </a:p>
      </dgm:t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  <dgm:t>
        <a:bodyPr/>
        <a:lstStyle/>
        <a:p>
          <a:endParaRPr lang="en-US"/>
        </a:p>
      </dgm:t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  <dgm:t>
        <a:bodyPr/>
        <a:lstStyle/>
        <a:p>
          <a:endParaRPr lang="en-US"/>
        </a:p>
      </dgm:t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  <dgm:t>
        <a:bodyPr/>
        <a:lstStyle/>
        <a:p>
          <a:endParaRPr lang="en-US"/>
        </a:p>
      </dgm:t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  <dgm:t>
        <a:bodyPr/>
        <a:lstStyle/>
        <a:p>
          <a:endParaRPr lang="en-US"/>
        </a:p>
      </dgm:t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  <dgm:t>
        <a:bodyPr/>
        <a:lstStyle/>
        <a:p>
          <a:endParaRPr lang="en-US"/>
        </a:p>
      </dgm:t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  <dgm:t>
        <a:bodyPr/>
        <a:lstStyle/>
        <a:p>
          <a:endParaRPr lang="en-US"/>
        </a:p>
      </dgm:t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  <dgm:t>
        <a:bodyPr/>
        <a:lstStyle/>
        <a:p>
          <a:endParaRPr lang="en-US"/>
        </a:p>
      </dgm:t>
    </dgm:pt>
  </dgm:ptLst>
  <dgm:cxnLst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158208C5-88D0-E54F-9393-B6B730B0E86D}" type="presOf" srcId="{5C438A10-464D-C342-8859-492BA3684096}" destId="{46C1EB43-51E4-6E4A-9745-DB03CB9518C0}" srcOrd="0" destOrd="0" presId="urn:microsoft.com/office/officeart/2008/layout/VerticalCurvedList"/>
    <dgm:cxn modelId="{16394D54-C11A-1443-9050-95A5CB2D4505}" type="presOf" srcId="{54D51C02-59A7-4D40-881D-E5ECC0FC5F38}" destId="{272E8AFC-45EF-7E4C-A665-86F929D7B228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60C11F00-32EB-5F46-8F98-D4EF7705948C}" type="presOf" srcId="{CA44A491-F017-6C45-B020-550666E133FF}" destId="{74363B2D-AFB5-6842-9B4C-9919CF06E0E4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3B1A8CF9-B645-3D49-A96F-491ACB2EB658}" type="presOf" srcId="{52020197-4E11-964F-89D3-CC0AF6C4E512}" destId="{B4F94595-D5E8-B04F-B974-F05A4C4E4D43}" srcOrd="0" destOrd="0" presId="urn:microsoft.com/office/officeart/2008/layout/VerticalCurvedList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EE9EDA6B-9749-5743-8B02-CF249467A7CA}" type="presOf" srcId="{83D48B69-8CA7-3844-A9F4-5562B67EC430}" destId="{F7C4A7AE-BF98-D546-80A3-1FC283499A4C}" srcOrd="0" destOrd="0" presId="urn:microsoft.com/office/officeart/2008/layout/VerticalCurvedList"/>
    <dgm:cxn modelId="{727E84EE-648F-B749-8E9F-3382180E421C}" type="presOf" srcId="{E31119C9-1B28-2141-A856-DF45FCF2E858}" destId="{E84E48CE-0D82-D444-A141-4F90FD6C6E53}" srcOrd="0" destOrd="0" presId="urn:microsoft.com/office/officeart/2008/layout/VerticalCurvedList"/>
    <dgm:cxn modelId="{FF44A205-3C0A-214E-A202-20EC14DCA0AD}" type="presParOf" srcId="{E84E48CE-0D82-D444-A141-4F90FD6C6E53}" destId="{6552FBB9-91BC-5F47-90DC-AB593DCE2DF2}" srcOrd="0" destOrd="0" presId="urn:microsoft.com/office/officeart/2008/layout/VerticalCurvedList"/>
    <dgm:cxn modelId="{BF3FC49D-4F6F-6F4E-95C0-A50A09161AA7}" type="presParOf" srcId="{6552FBB9-91BC-5F47-90DC-AB593DCE2DF2}" destId="{84E88AC6-3010-D043-9870-4CBFB36F9FBD}" srcOrd="0" destOrd="0" presId="urn:microsoft.com/office/officeart/2008/layout/VerticalCurvedList"/>
    <dgm:cxn modelId="{55EF0084-61AA-E740-9936-BA62EDBD31A8}" type="presParOf" srcId="{84E88AC6-3010-D043-9870-4CBFB36F9FBD}" destId="{1027DBD0-E05C-394B-844E-9B0550086344}" srcOrd="0" destOrd="0" presId="urn:microsoft.com/office/officeart/2008/layout/VerticalCurvedList"/>
    <dgm:cxn modelId="{169583EA-832C-4C42-8D38-F11841B6C9E9}" type="presParOf" srcId="{84E88AC6-3010-D043-9870-4CBFB36F9FBD}" destId="{272E8AFC-45EF-7E4C-A665-86F929D7B228}" srcOrd="1" destOrd="0" presId="urn:microsoft.com/office/officeart/2008/layout/VerticalCurvedList"/>
    <dgm:cxn modelId="{E178D598-0219-DD44-A0AE-0788BE2AA806}" type="presParOf" srcId="{84E88AC6-3010-D043-9870-4CBFB36F9FBD}" destId="{66F10DFE-4773-2C4D-AA3D-0663027213AC}" srcOrd="2" destOrd="0" presId="urn:microsoft.com/office/officeart/2008/layout/VerticalCurvedList"/>
    <dgm:cxn modelId="{4D47AF52-96E6-E243-915D-84C9A6549EF5}" type="presParOf" srcId="{84E88AC6-3010-D043-9870-4CBFB36F9FBD}" destId="{53C82B77-B79E-A946-A177-627F7AE10899}" srcOrd="3" destOrd="0" presId="urn:microsoft.com/office/officeart/2008/layout/VerticalCurvedList"/>
    <dgm:cxn modelId="{EBAB3DA5-EB11-B344-9012-FB096E284D49}" type="presParOf" srcId="{6552FBB9-91BC-5F47-90DC-AB593DCE2DF2}" destId="{46C1EB43-51E4-6E4A-9745-DB03CB9518C0}" srcOrd="1" destOrd="0" presId="urn:microsoft.com/office/officeart/2008/layout/VerticalCurvedList"/>
    <dgm:cxn modelId="{08E67132-2976-DF43-B1A3-C98BF231E82B}" type="presParOf" srcId="{6552FBB9-91BC-5F47-90DC-AB593DCE2DF2}" destId="{ADD2A538-CA33-1B49-9CA7-755E65FDE163}" srcOrd="2" destOrd="0" presId="urn:microsoft.com/office/officeart/2008/layout/VerticalCurvedList"/>
    <dgm:cxn modelId="{EB3958AF-DAC7-5545-BD9E-38FC7BA77A09}" type="presParOf" srcId="{ADD2A538-CA33-1B49-9CA7-755E65FDE163}" destId="{FEBAE8D1-858D-EA46-B669-62DF8F0B48BD}" srcOrd="0" destOrd="0" presId="urn:microsoft.com/office/officeart/2008/layout/VerticalCurvedList"/>
    <dgm:cxn modelId="{1E35D5D3-B906-A041-BE01-710972B18244}" type="presParOf" srcId="{6552FBB9-91BC-5F47-90DC-AB593DCE2DF2}" destId="{74363B2D-AFB5-6842-9B4C-9919CF06E0E4}" srcOrd="3" destOrd="0" presId="urn:microsoft.com/office/officeart/2008/layout/VerticalCurvedList"/>
    <dgm:cxn modelId="{2C55E329-A433-934A-923E-A8E18F7726B2}" type="presParOf" srcId="{6552FBB9-91BC-5F47-90DC-AB593DCE2DF2}" destId="{CD40E873-995A-3946-95AB-6CB44D06A2B0}" srcOrd="4" destOrd="0" presId="urn:microsoft.com/office/officeart/2008/layout/VerticalCurvedList"/>
    <dgm:cxn modelId="{9EABC9AD-DB78-5A41-A0A0-D9BD05252138}" type="presParOf" srcId="{CD40E873-995A-3946-95AB-6CB44D06A2B0}" destId="{76892386-A572-584B-8E74-8DEEDD75DD93}" srcOrd="0" destOrd="0" presId="urn:microsoft.com/office/officeart/2008/layout/VerticalCurvedList"/>
    <dgm:cxn modelId="{88DC64ED-35B6-924A-BEB6-29E7036F6481}" type="presParOf" srcId="{6552FBB9-91BC-5F47-90DC-AB593DCE2DF2}" destId="{B4F94595-D5E8-B04F-B974-F05A4C4E4D43}" srcOrd="5" destOrd="0" presId="urn:microsoft.com/office/officeart/2008/layout/VerticalCurvedList"/>
    <dgm:cxn modelId="{F0F88EEC-AEC5-D149-B820-BE975C10F68E}" type="presParOf" srcId="{6552FBB9-91BC-5F47-90DC-AB593DCE2DF2}" destId="{9FFC1D08-1866-F249-82B3-E1BDFD0B1042}" srcOrd="6" destOrd="0" presId="urn:microsoft.com/office/officeart/2008/layout/VerticalCurvedList"/>
    <dgm:cxn modelId="{B02CF90F-1990-5443-88C9-06FA269A1DC3}" type="presParOf" srcId="{9FFC1D08-1866-F249-82B3-E1BDFD0B1042}" destId="{E4A31823-6513-3543-928B-85910B8EA19E}" srcOrd="0" destOrd="0" presId="urn:microsoft.com/office/officeart/2008/layout/VerticalCurvedList"/>
    <dgm:cxn modelId="{3F05DBE2-5168-D949-BE0C-F1706038C03F}" type="presParOf" srcId="{6552FBB9-91BC-5F47-90DC-AB593DCE2DF2}" destId="{F7C4A7AE-BF98-D546-80A3-1FC283499A4C}" srcOrd="7" destOrd="0" presId="urn:microsoft.com/office/officeart/2008/layout/VerticalCurvedList"/>
    <dgm:cxn modelId="{7CEF66BC-7DF8-B945-B632-4A81B77AF9A6}" type="presParOf" srcId="{6552FBB9-91BC-5F47-90DC-AB593DCE2DF2}" destId="{1A18D378-BA9E-434D-89AB-6FDD09A8F025}" srcOrd="8" destOrd="0" presId="urn:microsoft.com/office/officeart/2008/layout/VerticalCurvedList"/>
    <dgm:cxn modelId="{BE473991-2FCC-0A4E-AA2E-2C0278C1212E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/>
      <dgm:t>
        <a:bodyPr/>
        <a:lstStyle/>
        <a:p>
          <a:r>
            <a:rPr lang="en-US" smtClean="0"/>
            <a:t>Citation LDA: Understanding Evolution of Research Themes</a:t>
          </a:r>
          <a:endParaRPr lang="en-US" dirty="0"/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/>
      <dgm:t>
        <a:bodyPr/>
        <a:lstStyle/>
        <a:p>
          <a:r>
            <a:rPr lang="en-US" smtClean="0"/>
            <a:t>Dual</a:t>
          </a:r>
          <a:r>
            <a:rPr lang="en-US" baseline="0" smtClean="0"/>
            <a:t> Clustering Maximum Entropy</a:t>
          </a:r>
          <a:endParaRPr lang="en-US" dirty="0"/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/>
      <dgm:t>
        <a:bodyPr/>
        <a:lstStyle/>
        <a:p>
          <a:r>
            <a:rPr lang="en-US" smtClean="0"/>
            <a:t>PLANS: Phrasal Latent Allocation with Negative Sampling</a:t>
          </a:r>
          <a:endParaRPr lang="en-US" dirty="0"/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/>
      <dgm:t>
        <a:bodyPr/>
        <a:lstStyle/>
        <a:p>
          <a:r>
            <a:rPr lang="en-US" b="1" i="1" u="sng" dirty="0" err="1" smtClean="0">
              <a:solidFill>
                <a:srgbClr val="C00000"/>
              </a:solidFill>
            </a:rPr>
            <a:t>Thurstonian</a:t>
          </a:r>
          <a:r>
            <a:rPr lang="en-US" b="1" i="1" u="sng" dirty="0" smtClean="0">
              <a:solidFill>
                <a:srgbClr val="C00000"/>
              </a:solidFill>
            </a:rPr>
            <a:t> Pairwise Preference</a:t>
          </a:r>
          <a:endParaRPr lang="en-US" b="1" i="1" u="sng" dirty="0">
            <a:solidFill>
              <a:srgbClr val="C00000"/>
            </a:solidFill>
          </a:endParaRPr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4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4"/>
      <dgm:spPr/>
      <dgm:t>
        <a:bodyPr/>
        <a:lstStyle/>
        <a:p>
          <a:endParaRPr lang="en-US"/>
        </a:p>
      </dgm:t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  <dgm:t>
        <a:bodyPr/>
        <a:lstStyle/>
        <a:p>
          <a:endParaRPr lang="en-US"/>
        </a:p>
      </dgm:t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  <dgm:t>
        <a:bodyPr/>
        <a:lstStyle/>
        <a:p>
          <a:endParaRPr lang="en-US"/>
        </a:p>
      </dgm:t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  <dgm:t>
        <a:bodyPr/>
        <a:lstStyle/>
        <a:p>
          <a:endParaRPr lang="en-US"/>
        </a:p>
      </dgm:t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  <dgm:t>
        <a:bodyPr/>
        <a:lstStyle/>
        <a:p>
          <a:endParaRPr lang="en-US"/>
        </a:p>
      </dgm:t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  <dgm:t>
        <a:bodyPr/>
        <a:lstStyle/>
        <a:p>
          <a:endParaRPr lang="en-US"/>
        </a:p>
      </dgm:t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  <dgm:t>
        <a:bodyPr/>
        <a:lstStyle/>
        <a:p>
          <a:endParaRPr lang="en-US"/>
        </a:p>
      </dgm:t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  <dgm:t>
        <a:bodyPr/>
        <a:lstStyle/>
        <a:p>
          <a:endParaRPr lang="en-US"/>
        </a:p>
      </dgm:t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  <dgm:t>
        <a:bodyPr/>
        <a:lstStyle/>
        <a:p>
          <a:endParaRPr lang="en-US"/>
        </a:p>
      </dgm:t>
    </dgm:pt>
  </dgm:ptLst>
  <dgm:cxnLst>
    <dgm:cxn modelId="{169EB1CB-6AFA-F54E-B55E-AAA394A38ADE}" type="presOf" srcId="{54D51C02-59A7-4D40-881D-E5ECC0FC5F38}" destId="{272E8AFC-45EF-7E4C-A665-86F929D7B228}" srcOrd="0" destOrd="0" presId="urn:microsoft.com/office/officeart/2008/layout/VerticalCurvedList"/>
    <dgm:cxn modelId="{B87F13F1-BD4F-D34A-9DFC-33991D61169A}" type="presOf" srcId="{5C438A10-464D-C342-8859-492BA3684096}" destId="{46C1EB43-51E4-6E4A-9745-DB03CB9518C0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72EF1A45-2AD4-6C4D-B957-4C0AD69662DB}" type="presOf" srcId="{E31119C9-1B28-2141-A856-DF45FCF2E858}" destId="{E84E48CE-0D82-D444-A141-4F90FD6C6E53}" srcOrd="0" destOrd="0" presId="urn:microsoft.com/office/officeart/2008/layout/VerticalCurvedList"/>
    <dgm:cxn modelId="{6921BCA5-945A-7744-998D-A7615D351D60}" type="presOf" srcId="{83D48B69-8CA7-3844-A9F4-5562B67EC430}" destId="{F7C4A7AE-BF98-D546-80A3-1FC283499A4C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A3DADAFB-D1CD-3A44-961C-081497B2F945}" type="presOf" srcId="{52020197-4E11-964F-89D3-CC0AF6C4E512}" destId="{B4F94595-D5E8-B04F-B974-F05A4C4E4D43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8AB53D44-E10E-7F4D-9141-F4ABB07EE44E}" type="presOf" srcId="{CA44A491-F017-6C45-B020-550666E133FF}" destId="{74363B2D-AFB5-6842-9B4C-9919CF06E0E4}" srcOrd="0" destOrd="0" presId="urn:microsoft.com/office/officeart/2008/layout/VerticalCurvedList"/>
    <dgm:cxn modelId="{66ED5BD0-BE49-FF45-8769-02DC1B28BE60}" type="presParOf" srcId="{E84E48CE-0D82-D444-A141-4F90FD6C6E53}" destId="{6552FBB9-91BC-5F47-90DC-AB593DCE2DF2}" srcOrd="0" destOrd="0" presId="urn:microsoft.com/office/officeart/2008/layout/VerticalCurvedList"/>
    <dgm:cxn modelId="{F4ACC91F-F5B7-5F4D-AB94-EC36E1095311}" type="presParOf" srcId="{6552FBB9-91BC-5F47-90DC-AB593DCE2DF2}" destId="{84E88AC6-3010-D043-9870-4CBFB36F9FBD}" srcOrd="0" destOrd="0" presId="urn:microsoft.com/office/officeart/2008/layout/VerticalCurvedList"/>
    <dgm:cxn modelId="{A65BA425-24C3-8647-AD62-7EF39272D122}" type="presParOf" srcId="{84E88AC6-3010-D043-9870-4CBFB36F9FBD}" destId="{1027DBD0-E05C-394B-844E-9B0550086344}" srcOrd="0" destOrd="0" presId="urn:microsoft.com/office/officeart/2008/layout/VerticalCurvedList"/>
    <dgm:cxn modelId="{80971200-46FA-924B-BC28-692406B62B9B}" type="presParOf" srcId="{84E88AC6-3010-D043-9870-4CBFB36F9FBD}" destId="{272E8AFC-45EF-7E4C-A665-86F929D7B228}" srcOrd="1" destOrd="0" presId="urn:microsoft.com/office/officeart/2008/layout/VerticalCurvedList"/>
    <dgm:cxn modelId="{AF85CE28-6291-1E44-8E14-03BBBE088B31}" type="presParOf" srcId="{84E88AC6-3010-D043-9870-4CBFB36F9FBD}" destId="{66F10DFE-4773-2C4D-AA3D-0663027213AC}" srcOrd="2" destOrd="0" presId="urn:microsoft.com/office/officeart/2008/layout/VerticalCurvedList"/>
    <dgm:cxn modelId="{D1FB9837-CD18-C248-B468-BDF4F62AA213}" type="presParOf" srcId="{84E88AC6-3010-D043-9870-4CBFB36F9FBD}" destId="{53C82B77-B79E-A946-A177-627F7AE10899}" srcOrd="3" destOrd="0" presId="urn:microsoft.com/office/officeart/2008/layout/VerticalCurvedList"/>
    <dgm:cxn modelId="{7D893837-B610-C742-B5CD-5EFB40C1C82D}" type="presParOf" srcId="{6552FBB9-91BC-5F47-90DC-AB593DCE2DF2}" destId="{46C1EB43-51E4-6E4A-9745-DB03CB9518C0}" srcOrd="1" destOrd="0" presId="urn:microsoft.com/office/officeart/2008/layout/VerticalCurvedList"/>
    <dgm:cxn modelId="{42BFF5E1-1491-2445-8E55-80C64747E575}" type="presParOf" srcId="{6552FBB9-91BC-5F47-90DC-AB593DCE2DF2}" destId="{ADD2A538-CA33-1B49-9CA7-755E65FDE163}" srcOrd="2" destOrd="0" presId="urn:microsoft.com/office/officeart/2008/layout/VerticalCurvedList"/>
    <dgm:cxn modelId="{CA58439F-E494-2C45-AEEC-EEDF193F0C16}" type="presParOf" srcId="{ADD2A538-CA33-1B49-9CA7-755E65FDE163}" destId="{FEBAE8D1-858D-EA46-B669-62DF8F0B48BD}" srcOrd="0" destOrd="0" presId="urn:microsoft.com/office/officeart/2008/layout/VerticalCurvedList"/>
    <dgm:cxn modelId="{E18EFF95-9434-7649-A079-C6253029E7E6}" type="presParOf" srcId="{6552FBB9-91BC-5F47-90DC-AB593DCE2DF2}" destId="{74363B2D-AFB5-6842-9B4C-9919CF06E0E4}" srcOrd="3" destOrd="0" presId="urn:microsoft.com/office/officeart/2008/layout/VerticalCurvedList"/>
    <dgm:cxn modelId="{69A143F8-F5C8-A746-AF78-047F3AE41B0B}" type="presParOf" srcId="{6552FBB9-91BC-5F47-90DC-AB593DCE2DF2}" destId="{CD40E873-995A-3946-95AB-6CB44D06A2B0}" srcOrd="4" destOrd="0" presId="urn:microsoft.com/office/officeart/2008/layout/VerticalCurvedList"/>
    <dgm:cxn modelId="{030E4DD5-C3E7-5D44-A682-3BF10AB9A688}" type="presParOf" srcId="{CD40E873-995A-3946-95AB-6CB44D06A2B0}" destId="{76892386-A572-584B-8E74-8DEEDD75DD93}" srcOrd="0" destOrd="0" presId="urn:microsoft.com/office/officeart/2008/layout/VerticalCurvedList"/>
    <dgm:cxn modelId="{C3A0FA3E-2B3A-6740-B4EC-87497A1D4640}" type="presParOf" srcId="{6552FBB9-91BC-5F47-90DC-AB593DCE2DF2}" destId="{B4F94595-D5E8-B04F-B974-F05A4C4E4D43}" srcOrd="5" destOrd="0" presId="urn:microsoft.com/office/officeart/2008/layout/VerticalCurvedList"/>
    <dgm:cxn modelId="{A49A8039-F08C-2C4B-BD62-AFA8CE2AB450}" type="presParOf" srcId="{6552FBB9-91BC-5F47-90DC-AB593DCE2DF2}" destId="{9FFC1D08-1866-F249-82B3-E1BDFD0B1042}" srcOrd="6" destOrd="0" presId="urn:microsoft.com/office/officeart/2008/layout/VerticalCurvedList"/>
    <dgm:cxn modelId="{F4F0B674-8AD3-7C4C-9C14-3C5873F5615B}" type="presParOf" srcId="{9FFC1D08-1866-F249-82B3-E1BDFD0B1042}" destId="{E4A31823-6513-3543-928B-85910B8EA19E}" srcOrd="0" destOrd="0" presId="urn:microsoft.com/office/officeart/2008/layout/VerticalCurvedList"/>
    <dgm:cxn modelId="{0270C8E4-BC45-014C-AD2D-697A3915DA3A}" type="presParOf" srcId="{6552FBB9-91BC-5F47-90DC-AB593DCE2DF2}" destId="{F7C4A7AE-BF98-D546-80A3-1FC283499A4C}" srcOrd="7" destOrd="0" presId="urn:microsoft.com/office/officeart/2008/layout/VerticalCurvedList"/>
    <dgm:cxn modelId="{D25DA471-F69C-0E42-AA1F-E9088019B06C}" type="presParOf" srcId="{6552FBB9-91BC-5F47-90DC-AB593DCE2DF2}" destId="{1A18D378-BA9E-434D-89AB-6FDD09A8F025}" srcOrd="8" destOrd="0" presId="urn:microsoft.com/office/officeart/2008/layout/VerticalCurvedList"/>
    <dgm:cxn modelId="{03C1E78D-7598-C444-B21E-67C8CB80F54B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B53F883-A896-944E-AFBB-B540E4A89E3F}" type="doc">
      <dgm:prSet loTypeId="urn:microsoft.com/office/officeart/2005/8/layout/process1" loCatId="" qsTypeId="urn:microsoft.com/office/officeart/2005/8/quickstyle/simple5" qsCatId="simple" csTypeId="urn:microsoft.com/office/officeart/2005/8/colors/accent3_2" csCatId="accent3" phldr="1"/>
      <dgm:spPr/>
    </dgm:pt>
    <dgm:pt modelId="{BF23FE4E-4CB4-5E49-9BCC-2C15E4A61802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a</a:t>
          </a:r>
          <a:r>
            <a:rPr lang="en-US" sz="2000" dirty="0" smtClean="0">
              <a:solidFill>
                <a:schemeClr val="bg1"/>
              </a:solidFill>
            </a:rPr>
            <a:t> </a:t>
          </a:r>
          <a:r>
            <a:rPr lang="en-US" sz="2400" i="1" dirty="0" smtClean="0">
              <a:solidFill>
                <a:srgbClr val="F82A71"/>
              </a:solidFill>
            </a:rPr>
            <a:t>Complicated</a:t>
          </a:r>
          <a:r>
            <a:rPr lang="en-US" sz="2400" dirty="0" smtClean="0">
              <a:solidFill>
                <a:srgbClr val="F82A71"/>
              </a:solidFill>
            </a:rPr>
            <a:t> </a:t>
          </a:r>
          <a:r>
            <a:rPr lang="en-US" sz="2000" dirty="0" smtClean="0">
              <a:solidFill>
                <a:schemeClr val="tx1"/>
              </a:solidFill>
            </a:rPr>
            <a:t>Problem </a:t>
          </a:r>
          <a:endParaRPr lang="en-US" sz="2000" dirty="0">
            <a:solidFill>
              <a:schemeClr val="tx1"/>
            </a:solidFill>
          </a:endParaRPr>
        </a:p>
      </dgm:t>
    </dgm:pt>
    <dgm:pt modelId="{346B5F83-CAB1-0942-A999-294818F52E82}" type="parTrans" cxnId="{BA27B0E1-E305-8044-BADB-21128266D4AC}">
      <dgm:prSet/>
      <dgm:spPr/>
      <dgm:t>
        <a:bodyPr/>
        <a:lstStyle/>
        <a:p>
          <a:endParaRPr lang="en-US"/>
        </a:p>
      </dgm:t>
    </dgm:pt>
    <dgm:pt modelId="{08A7F106-3F79-B64E-ABCD-9B2144C54E9F}" type="sibTrans" cxnId="{BA27B0E1-E305-8044-BADB-21128266D4AC}">
      <dgm:prSet/>
      <dgm:spPr/>
      <dgm:t>
        <a:bodyPr/>
        <a:lstStyle/>
        <a:p>
          <a:endParaRPr lang="en-US"/>
        </a:p>
      </dgm:t>
    </dgm:pt>
    <dgm:pt modelId="{6A2E021D-641D-BC4C-8295-EEF00EE2C0B3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200" dirty="0" smtClean="0">
              <a:solidFill>
                <a:schemeClr val="tx1"/>
              </a:solidFill>
            </a:rPr>
            <a:t>a Series of </a:t>
          </a:r>
          <a:r>
            <a:rPr lang="en-US" sz="2400" i="1" dirty="0" smtClean="0">
              <a:solidFill>
                <a:srgbClr val="F82A71"/>
              </a:solidFill>
            </a:rPr>
            <a:t>Smaller and Easier</a:t>
          </a:r>
          <a:r>
            <a:rPr lang="en-US" sz="2400" i="1" dirty="0" smtClean="0"/>
            <a:t> </a:t>
          </a:r>
          <a:r>
            <a:rPr lang="en-US" sz="2200" dirty="0" smtClean="0">
              <a:solidFill>
                <a:schemeClr val="tx1"/>
              </a:solidFill>
            </a:rPr>
            <a:t>Tasks </a:t>
          </a:r>
          <a:endParaRPr lang="en-US" sz="2200" dirty="0">
            <a:solidFill>
              <a:schemeClr val="tx1"/>
            </a:solidFill>
          </a:endParaRPr>
        </a:p>
      </dgm:t>
    </dgm:pt>
    <dgm:pt modelId="{D1E07626-D9E8-0944-9000-A31466008261}" type="parTrans" cxnId="{87A6D0CB-0A28-ED47-B51F-8418386F58C9}">
      <dgm:prSet/>
      <dgm:spPr/>
      <dgm:t>
        <a:bodyPr/>
        <a:lstStyle/>
        <a:p>
          <a:endParaRPr lang="en-US"/>
        </a:p>
      </dgm:t>
    </dgm:pt>
    <dgm:pt modelId="{54B9259A-A8B9-7543-80C3-44A9089DFA28}" type="sibTrans" cxnId="{87A6D0CB-0A28-ED47-B51F-8418386F58C9}">
      <dgm:prSet/>
      <dgm:spPr/>
      <dgm:t>
        <a:bodyPr/>
        <a:lstStyle/>
        <a:p>
          <a:endParaRPr lang="en-US"/>
        </a:p>
      </dgm:t>
    </dgm:pt>
    <dgm:pt modelId="{BCC9ADB9-6246-3346-A56B-01F1726DE229}" type="pres">
      <dgm:prSet presAssocID="{FB53F883-A896-944E-AFBB-B540E4A89E3F}" presName="Name0" presStyleCnt="0">
        <dgm:presLayoutVars>
          <dgm:dir/>
          <dgm:resizeHandles val="exact"/>
        </dgm:presLayoutVars>
      </dgm:prSet>
      <dgm:spPr/>
    </dgm:pt>
    <dgm:pt modelId="{9D509909-2473-D949-8C5F-6F8C30709427}" type="pres">
      <dgm:prSet presAssocID="{BF23FE4E-4CB4-5E49-9BCC-2C15E4A61802}" presName="node" presStyleLbl="node1" presStyleIdx="0" presStyleCnt="2" custScaleX="1150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59D0A4-ECFD-8F40-97E0-A9CD52A7FC4D}" type="pres">
      <dgm:prSet presAssocID="{08A7F106-3F79-B64E-ABCD-9B2144C54E9F}" presName="sibTrans" presStyleLbl="sibTrans2D1" presStyleIdx="0" presStyleCnt="1" custScaleX="146807" custScaleY="92374"/>
      <dgm:spPr/>
      <dgm:t>
        <a:bodyPr/>
        <a:lstStyle/>
        <a:p>
          <a:endParaRPr lang="en-US"/>
        </a:p>
      </dgm:t>
    </dgm:pt>
    <dgm:pt modelId="{01B7C516-69D5-734A-8A1B-83C4E355BBF6}" type="pres">
      <dgm:prSet presAssocID="{08A7F106-3F79-B64E-ABCD-9B2144C54E9F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01DA41EA-8861-8B4A-8301-339990D1B56B}" type="pres">
      <dgm:prSet presAssocID="{6A2E021D-641D-BC4C-8295-EEF00EE2C0B3}" presName="node" presStyleLbl="node1" presStyleIdx="1" presStyleCnt="2" custScaleX="1544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D8BEAD-C8BE-F442-A2D1-4C76B5D0E449}" type="presOf" srcId="{08A7F106-3F79-B64E-ABCD-9B2144C54E9F}" destId="{5759D0A4-ECFD-8F40-97E0-A9CD52A7FC4D}" srcOrd="0" destOrd="0" presId="urn:microsoft.com/office/officeart/2005/8/layout/process1"/>
    <dgm:cxn modelId="{3584870C-EC61-A448-8087-9A06821A3049}" type="presOf" srcId="{6A2E021D-641D-BC4C-8295-EEF00EE2C0B3}" destId="{01DA41EA-8861-8B4A-8301-339990D1B56B}" srcOrd="0" destOrd="0" presId="urn:microsoft.com/office/officeart/2005/8/layout/process1"/>
    <dgm:cxn modelId="{FD297670-E032-0D41-A33D-70C683875852}" type="presOf" srcId="{BF23FE4E-4CB4-5E49-9BCC-2C15E4A61802}" destId="{9D509909-2473-D949-8C5F-6F8C30709427}" srcOrd="0" destOrd="0" presId="urn:microsoft.com/office/officeart/2005/8/layout/process1"/>
    <dgm:cxn modelId="{96CCFE8F-8D89-A84B-B933-AC7882DDA694}" type="presOf" srcId="{FB53F883-A896-944E-AFBB-B540E4A89E3F}" destId="{BCC9ADB9-6246-3346-A56B-01F1726DE229}" srcOrd="0" destOrd="0" presId="urn:microsoft.com/office/officeart/2005/8/layout/process1"/>
    <dgm:cxn modelId="{BA27B0E1-E305-8044-BADB-21128266D4AC}" srcId="{FB53F883-A896-944E-AFBB-B540E4A89E3F}" destId="{BF23FE4E-4CB4-5E49-9BCC-2C15E4A61802}" srcOrd="0" destOrd="0" parTransId="{346B5F83-CAB1-0942-A999-294818F52E82}" sibTransId="{08A7F106-3F79-B64E-ABCD-9B2144C54E9F}"/>
    <dgm:cxn modelId="{77A116CA-368D-254F-8DF6-7EC5E0EB0096}" type="presOf" srcId="{08A7F106-3F79-B64E-ABCD-9B2144C54E9F}" destId="{01B7C516-69D5-734A-8A1B-83C4E355BBF6}" srcOrd="1" destOrd="0" presId="urn:microsoft.com/office/officeart/2005/8/layout/process1"/>
    <dgm:cxn modelId="{87A6D0CB-0A28-ED47-B51F-8418386F58C9}" srcId="{FB53F883-A896-944E-AFBB-B540E4A89E3F}" destId="{6A2E021D-641D-BC4C-8295-EEF00EE2C0B3}" srcOrd="1" destOrd="0" parTransId="{D1E07626-D9E8-0944-9000-A31466008261}" sibTransId="{54B9259A-A8B9-7543-80C3-44A9089DFA28}"/>
    <dgm:cxn modelId="{B1E4964F-166F-264D-B4B8-5B00EB2691E5}" type="presParOf" srcId="{BCC9ADB9-6246-3346-A56B-01F1726DE229}" destId="{9D509909-2473-D949-8C5F-6F8C30709427}" srcOrd="0" destOrd="0" presId="urn:microsoft.com/office/officeart/2005/8/layout/process1"/>
    <dgm:cxn modelId="{A0A48C34-F01C-C648-A386-A4124818897F}" type="presParOf" srcId="{BCC9ADB9-6246-3346-A56B-01F1726DE229}" destId="{5759D0A4-ECFD-8F40-97E0-A9CD52A7FC4D}" srcOrd="1" destOrd="0" presId="urn:microsoft.com/office/officeart/2005/8/layout/process1"/>
    <dgm:cxn modelId="{EA9B1506-7B01-A541-9523-20679094ED75}" type="presParOf" srcId="{5759D0A4-ECFD-8F40-97E0-A9CD52A7FC4D}" destId="{01B7C516-69D5-734A-8A1B-83C4E355BBF6}" srcOrd="0" destOrd="0" presId="urn:microsoft.com/office/officeart/2005/8/layout/process1"/>
    <dgm:cxn modelId="{A1ABF2F3-B54F-434F-AF65-A089752B8796}" type="presParOf" srcId="{BCC9ADB9-6246-3346-A56B-01F1726DE229}" destId="{01DA41EA-8861-8B4A-8301-339990D1B56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/>
      <dgm:t>
        <a:bodyPr/>
        <a:lstStyle/>
        <a:p>
          <a:r>
            <a:rPr lang="en-US" smtClean="0"/>
            <a:t>Citation LDA: Understanding Evolution of Research Themes</a:t>
          </a:r>
          <a:endParaRPr lang="en-US" dirty="0"/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/>
      <dgm:t>
        <a:bodyPr/>
        <a:lstStyle/>
        <a:p>
          <a:r>
            <a:rPr lang="en-US" b="1" i="1" u="sng" dirty="0" smtClean="0">
              <a:solidFill>
                <a:srgbClr val="C00000"/>
              </a:solidFill>
            </a:rPr>
            <a:t>Dual Clustering Maximum Entropy</a:t>
          </a:r>
          <a:endParaRPr lang="en-US" b="1" i="1" u="sng" dirty="0">
            <a:solidFill>
              <a:srgbClr val="C00000"/>
            </a:solidFill>
          </a:endParaRPr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/>
      <dgm:t>
        <a:bodyPr/>
        <a:lstStyle/>
        <a:p>
          <a:r>
            <a:rPr lang="en-US" smtClean="0"/>
            <a:t>PLANS: Phrasal Latent Allocation with Negative Sampling</a:t>
          </a:r>
          <a:endParaRPr lang="en-US" dirty="0"/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/>
      <dgm:t>
        <a:bodyPr/>
        <a:lstStyle/>
        <a:p>
          <a:r>
            <a:rPr lang="en-US" smtClean="0"/>
            <a:t>Thurstonian Pairwise Preference</a:t>
          </a:r>
          <a:endParaRPr lang="en-US" dirty="0"/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4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4"/>
      <dgm:spPr/>
      <dgm:t>
        <a:bodyPr/>
        <a:lstStyle/>
        <a:p>
          <a:endParaRPr lang="en-US"/>
        </a:p>
      </dgm:t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  <dgm:t>
        <a:bodyPr/>
        <a:lstStyle/>
        <a:p>
          <a:endParaRPr lang="en-US"/>
        </a:p>
      </dgm:t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  <dgm:t>
        <a:bodyPr/>
        <a:lstStyle/>
        <a:p>
          <a:endParaRPr lang="en-US"/>
        </a:p>
      </dgm:t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  <dgm:t>
        <a:bodyPr/>
        <a:lstStyle/>
        <a:p>
          <a:endParaRPr lang="en-US"/>
        </a:p>
      </dgm:t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  <dgm:t>
        <a:bodyPr/>
        <a:lstStyle/>
        <a:p>
          <a:endParaRPr lang="en-US"/>
        </a:p>
      </dgm:t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  <dgm:t>
        <a:bodyPr/>
        <a:lstStyle/>
        <a:p>
          <a:endParaRPr lang="en-US"/>
        </a:p>
      </dgm:t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  <dgm:t>
        <a:bodyPr/>
        <a:lstStyle/>
        <a:p>
          <a:endParaRPr lang="en-US"/>
        </a:p>
      </dgm:t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  <dgm:t>
        <a:bodyPr/>
        <a:lstStyle/>
        <a:p>
          <a:endParaRPr lang="en-US"/>
        </a:p>
      </dgm:t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  <dgm:t>
        <a:bodyPr/>
        <a:lstStyle/>
        <a:p>
          <a:endParaRPr lang="en-US"/>
        </a:p>
      </dgm:t>
    </dgm:pt>
  </dgm:ptLst>
  <dgm:cxnLst>
    <dgm:cxn modelId="{8E86F3E2-CBA3-BE48-BD19-42BEFF465ADC}" type="presOf" srcId="{E31119C9-1B28-2141-A856-DF45FCF2E858}" destId="{E84E48CE-0D82-D444-A141-4F90FD6C6E53}" srcOrd="0" destOrd="0" presId="urn:microsoft.com/office/officeart/2008/layout/VerticalCurvedList"/>
    <dgm:cxn modelId="{E491A8A1-8BEC-F64B-944F-A672B2269BF0}" type="presOf" srcId="{54D51C02-59A7-4D40-881D-E5ECC0FC5F38}" destId="{272E8AFC-45EF-7E4C-A665-86F929D7B228}" srcOrd="0" destOrd="0" presId="urn:microsoft.com/office/officeart/2008/layout/VerticalCurvedList"/>
    <dgm:cxn modelId="{219E861F-011E-404C-8578-7F5071B32D7F}" type="presOf" srcId="{5C438A10-464D-C342-8859-492BA3684096}" destId="{46C1EB43-51E4-6E4A-9745-DB03CB9518C0}" srcOrd="0" destOrd="0" presId="urn:microsoft.com/office/officeart/2008/layout/VerticalCurvedList"/>
    <dgm:cxn modelId="{29418D67-4F6C-8F42-8854-86948A683009}" type="presOf" srcId="{83D48B69-8CA7-3844-A9F4-5562B67EC430}" destId="{F7C4A7AE-BF98-D546-80A3-1FC283499A4C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6812163A-DA7B-A941-B9C5-E1AE4D3B913E}" type="presOf" srcId="{52020197-4E11-964F-89D3-CC0AF6C4E512}" destId="{B4F94595-D5E8-B04F-B974-F05A4C4E4D43}" srcOrd="0" destOrd="0" presId="urn:microsoft.com/office/officeart/2008/layout/VerticalCurvedList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2985A0BD-FEB4-C64A-B96C-151EE05EAAB7}" type="presOf" srcId="{CA44A491-F017-6C45-B020-550666E133FF}" destId="{74363B2D-AFB5-6842-9B4C-9919CF06E0E4}" srcOrd="0" destOrd="0" presId="urn:microsoft.com/office/officeart/2008/layout/VerticalCurvedList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8A1B064D-8B46-9849-ADE8-54A67ABA09AE}" type="presParOf" srcId="{E84E48CE-0D82-D444-A141-4F90FD6C6E53}" destId="{6552FBB9-91BC-5F47-90DC-AB593DCE2DF2}" srcOrd="0" destOrd="0" presId="urn:microsoft.com/office/officeart/2008/layout/VerticalCurvedList"/>
    <dgm:cxn modelId="{F79E31A5-7770-0D41-8C51-79B23DDB752E}" type="presParOf" srcId="{6552FBB9-91BC-5F47-90DC-AB593DCE2DF2}" destId="{84E88AC6-3010-D043-9870-4CBFB36F9FBD}" srcOrd="0" destOrd="0" presId="urn:microsoft.com/office/officeart/2008/layout/VerticalCurvedList"/>
    <dgm:cxn modelId="{DF6FC528-46B0-ED4E-808D-B00B229BE99A}" type="presParOf" srcId="{84E88AC6-3010-D043-9870-4CBFB36F9FBD}" destId="{1027DBD0-E05C-394B-844E-9B0550086344}" srcOrd="0" destOrd="0" presId="urn:microsoft.com/office/officeart/2008/layout/VerticalCurvedList"/>
    <dgm:cxn modelId="{63443715-3C78-724E-8D53-346B096342BE}" type="presParOf" srcId="{84E88AC6-3010-D043-9870-4CBFB36F9FBD}" destId="{272E8AFC-45EF-7E4C-A665-86F929D7B228}" srcOrd="1" destOrd="0" presId="urn:microsoft.com/office/officeart/2008/layout/VerticalCurvedList"/>
    <dgm:cxn modelId="{6F869AF7-BF86-7645-BD58-518F5264E671}" type="presParOf" srcId="{84E88AC6-3010-D043-9870-4CBFB36F9FBD}" destId="{66F10DFE-4773-2C4D-AA3D-0663027213AC}" srcOrd="2" destOrd="0" presId="urn:microsoft.com/office/officeart/2008/layout/VerticalCurvedList"/>
    <dgm:cxn modelId="{C053653C-4A2B-B840-8BC8-1F4A427874AF}" type="presParOf" srcId="{84E88AC6-3010-D043-9870-4CBFB36F9FBD}" destId="{53C82B77-B79E-A946-A177-627F7AE10899}" srcOrd="3" destOrd="0" presId="urn:microsoft.com/office/officeart/2008/layout/VerticalCurvedList"/>
    <dgm:cxn modelId="{AEE2EE95-095D-644A-99C1-FC73C6E922D0}" type="presParOf" srcId="{6552FBB9-91BC-5F47-90DC-AB593DCE2DF2}" destId="{46C1EB43-51E4-6E4A-9745-DB03CB9518C0}" srcOrd="1" destOrd="0" presId="urn:microsoft.com/office/officeart/2008/layout/VerticalCurvedList"/>
    <dgm:cxn modelId="{D0FFD1F0-7539-C14F-BE85-84330068E651}" type="presParOf" srcId="{6552FBB9-91BC-5F47-90DC-AB593DCE2DF2}" destId="{ADD2A538-CA33-1B49-9CA7-755E65FDE163}" srcOrd="2" destOrd="0" presId="urn:microsoft.com/office/officeart/2008/layout/VerticalCurvedList"/>
    <dgm:cxn modelId="{4625E4EF-F0F9-D94F-9C89-813316839799}" type="presParOf" srcId="{ADD2A538-CA33-1B49-9CA7-755E65FDE163}" destId="{FEBAE8D1-858D-EA46-B669-62DF8F0B48BD}" srcOrd="0" destOrd="0" presId="urn:microsoft.com/office/officeart/2008/layout/VerticalCurvedList"/>
    <dgm:cxn modelId="{0E346C11-5A8C-5844-AF63-32C7E75F670F}" type="presParOf" srcId="{6552FBB9-91BC-5F47-90DC-AB593DCE2DF2}" destId="{74363B2D-AFB5-6842-9B4C-9919CF06E0E4}" srcOrd="3" destOrd="0" presId="urn:microsoft.com/office/officeart/2008/layout/VerticalCurvedList"/>
    <dgm:cxn modelId="{41556725-12BD-E54A-BE2D-440C4E2D597B}" type="presParOf" srcId="{6552FBB9-91BC-5F47-90DC-AB593DCE2DF2}" destId="{CD40E873-995A-3946-95AB-6CB44D06A2B0}" srcOrd="4" destOrd="0" presId="urn:microsoft.com/office/officeart/2008/layout/VerticalCurvedList"/>
    <dgm:cxn modelId="{ABD4201B-1323-6743-9933-8E5C8C0D11CE}" type="presParOf" srcId="{CD40E873-995A-3946-95AB-6CB44D06A2B0}" destId="{76892386-A572-584B-8E74-8DEEDD75DD93}" srcOrd="0" destOrd="0" presId="urn:microsoft.com/office/officeart/2008/layout/VerticalCurvedList"/>
    <dgm:cxn modelId="{140A270A-D301-3B4D-8B51-98284C9490FA}" type="presParOf" srcId="{6552FBB9-91BC-5F47-90DC-AB593DCE2DF2}" destId="{B4F94595-D5E8-B04F-B974-F05A4C4E4D43}" srcOrd="5" destOrd="0" presId="urn:microsoft.com/office/officeart/2008/layout/VerticalCurvedList"/>
    <dgm:cxn modelId="{3D9C85B9-F702-8D42-91E4-863D0F632F93}" type="presParOf" srcId="{6552FBB9-91BC-5F47-90DC-AB593DCE2DF2}" destId="{9FFC1D08-1866-F249-82B3-E1BDFD0B1042}" srcOrd="6" destOrd="0" presId="urn:microsoft.com/office/officeart/2008/layout/VerticalCurvedList"/>
    <dgm:cxn modelId="{0FA79218-218A-FB47-8F62-8BBDA80E1FCB}" type="presParOf" srcId="{9FFC1D08-1866-F249-82B3-E1BDFD0B1042}" destId="{E4A31823-6513-3543-928B-85910B8EA19E}" srcOrd="0" destOrd="0" presId="urn:microsoft.com/office/officeart/2008/layout/VerticalCurvedList"/>
    <dgm:cxn modelId="{496C00EF-C17F-D649-8104-27CBD1D36C01}" type="presParOf" srcId="{6552FBB9-91BC-5F47-90DC-AB593DCE2DF2}" destId="{F7C4A7AE-BF98-D546-80A3-1FC283499A4C}" srcOrd="7" destOrd="0" presId="urn:microsoft.com/office/officeart/2008/layout/VerticalCurvedList"/>
    <dgm:cxn modelId="{CDD46154-A955-9F4E-B81D-085E56B45BA1}" type="presParOf" srcId="{6552FBB9-91BC-5F47-90DC-AB593DCE2DF2}" destId="{1A18D378-BA9E-434D-89AB-6FDD09A8F025}" srcOrd="8" destOrd="0" presId="urn:microsoft.com/office/officeart/2008/layout/VerticalCurvedList"/>
    <dgm:cxn modelId="{464775F2-47E7-2540-8989-09178BAEBD93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31119C9-1B28-2141-A856-DF45FCF2E858}" type="doc">
      <dgm:prSet loTypeId="urn:microsoft.com/office/officeart/2008/layout/VerticalCurvedList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438A10-464D-C342-8859-492BA3684096}">
      <dgm:prSet phldrT="[Text]"/>
      <dgm:spPr/>
      <dgm:t>
        <a:bodyPr/>
        <a:lstStyle/>
        <a:p>
          <a:r>
            <a:rPr lang="en-US" smtClean="0"/>
            <a:t>Citation LDA: Understanding Evolution of Research Themes</a:t>
          </a:r>
          <a:endParaRPr lang="en-US" dirty="0"/>
        </a:p>
      </dgm:t>
    </dgm:pt>
    <dgm:pt modelId="{3D4A8AFD-EF2E-0B4B-B956-2D809828B02D}" type="parTrans" cxnId="{74865852-03A0-D549-A626-D552E416A25E}">
      <dgm:prSet/>
      <dgm:spPr/>
      <dgm:t>
        <a:bodyPr/>
        <a:lstStyle/>
        <a:p>
          <a:endParaRPr lang="en-US"/>
        </a:p>
      </dgm:t>
    </dgm:pt>
    <dgm:pt modelId="{54D51C02-59A7-4D40-881D-E5ECC0FC5F38}" type="sibTrans" cxnId="{74865852-03A0-D549-A626-D552E416A25E}">
      <dgm:prSet/>
      <dgm:spPr/>
      <dgm:t>
        <a:bodyPr/>
        <a:lstStyle/>
        <a:p>
          <a:endParaRPr lang="en-US"/>
        </a:p>
      </dgm:t>
    </dgm:pt>
    <dgm:pt modelId="{52020197-4E11-964F-89D3-CC0AF6C4E512}">
      <dgm:prSet phldrT="[Text]"/>
      <dgm:spPr/>
      <dgm:t>
        <a:bodyPr/>
        <a:lstStyle/>
        <a:p>
          <a:r>
            <a:rPr lang="en-US" smtClean="0"/>
            <a:t>Dual Clustering Maximum Entropy</a:t>
          </a:r>
          <a:endParaRPr lang="en-US" dirty="0"/>
        </a:p>
      </dgm:t>
    </dgm:pt>
    <dgm:pt modelId="{A22F0F0F-867B-E141-A0E5-D3689E00E4D2}" type="parTrans" cxnId="{0110A051-869E-984E-B04B-F8A665A602EB}">
      <dgm:prSet/>
      <dgm:spPr/>
      <dgm:t>
        <a:bodyPr/>
        <a:lstStyle/>
        <a:p>
          <a:endParaRPr lang="en-US"/>
        </a:p>
      </dgm:t>
    </dgm:pt>
    <dgm:pt modelId="{491DE5F1-9131-FA4A-B4D6-164384384D08}" type="sibTrans" cxnId="{0110A051-869E-984E-B04B-F8A665A602EB}">
      <dgm:prSet/>
      <dgm:spPr/>
      <dgm:t>
        <a:bodyPr/>
        <a:lstStyle/>
        <a:p>
          <a:endParaRPr lang="en-US"/>
        </a:p>
      </dgm:t>
    </dgm:pt>
    <dgm:pt modelId="{83D48B69-8CA7-3844-A9F4-5562B67EC430}">
      <dgm:prSet phldrT="[Text]"/>
      <dgm:spPr/>
      <dgm:t>
        <a:bodyPr/>
        <a:lstStyle/>
        <a:p>
          <a:r>
            <a:rPr lang="en-US" b="1" i="1" u="sng" dirty="0" smtClean="0">
              <a:solidFill>
                <a:srgbClr val="C00000"/>
              </a:solidFill>
            </a:rPr>
            <a:t>PLANS: Phrasal Latent Allocation with Negative Sampling</a:t>
          </a:r>
          <a:endParaRPr lang="en-US" b="1" i="1" u="sng" dirty="0">
            <a:solidFill>
              <a:srgbClr val="C00000"/>
            </a:solidFill>
          </a:endParaRPr>
        </a:p>
      </dgm:t>
    </dgm:pt>
    <dgm:pt modelId="{3C61E9DC-121C-C847-8014-8345E6AB1535}" type="parTrans" cxnId="{A038B61D-4D89-2840-AD84-BB9EE7FD5C4E}">
      <dgm:prSet/>
      <dgm:spPr/>
      <dgm:t>
        <a:bodyPr/>
        <a:lstStyle/>
        <a:p>
          <a:endParaRPr lang="en-US"/>
        </a:p>
      </dgm:t>
    </dgm:pt>
    <dgm:pt modelId="{73AC6888-D29A-9147-9344-1D9A1C44DE50}" type="sibTrans" cxnId="{A038B61D-4D89-2840-AD84-BB9EE7FD5C4E}">
      <dgm:prSet/>
      <dgm:spPr/>
      <dgm:t>
        <a:bodyPr/>
        <a:lstStyle/>
        <a:p>
          <a:endParaRPr lang="en-US"/>
        </a:p>
      </dgm:t>
    </dgm:pt>
    <dgm:pt modelId="{CA44A491-F017-6C45-B020-550666E133FF}">
      <dgm:prSet/>
      <dgm:spPr/>
      <dgm:t>
        <a:bodyPr/>
        <a:lstStyle/>
        <a:p>
          <a:r>
            <a:rPr lang="en-US" smtClean="0"/>
            <a:t>Thurstonian Pairwise Preference</a:t>
          </a:r>
          <a:endParaRPr lang="en-US" dirty="0"/>
        </a:p>
      </dgm:t>
    </dgm:pt>
    <dgm:pt modelId="{52D27EDA-F659-EE40-B677-116206F003E7}" type="parTrans" cxnId="{EFF46E34-FF29-574A-B6FE-486FD222A94C}">
      <dgm:prSet/>
      <dgm:spPr/>
      <dgm:t>
        <a:bodyPr/>
        <a:lstStyle/>
        <a:p>
          <a:endParaRPr lang="en-US"/>
        </a:p>
      </dgm:t>
    </dgm:pt>
    <dgm:pt modelId="{D1E93251-68A8-6B43-A655-B4BD054A195A}" type="sibTrans" cxnId="{EFF46E34-FF29-574A-B6FE-486FD222A94C}">
      <dgm:prSet/>
      <dgm:spPr/>
      <dgm:t>
        <a:bodyPr/>
        <a:lstStyle/>
        <a:p>
          <a:endParaRPr lang="en-US"/>
        </a:p>
      </dgm:t>
    </dgm:pt>
    <dgm:pt modelId="{E84E48CE-0D82-D444-A141-4F90FD6C6E53}" type="pres">
      <dgm:prSet presAssocID="{E31119C9-1B28-2141-A856-DF45FCF2E8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52FBB9-91BC-5F47-90DC-AB593DCE2DF2}" type="pres">
      <dgm:prSet presAssocID="{E31119C9-1B28-2141-A856-DF45FCF2E858}" presName="Name1" presStyleCnt="0"/>
      <dgm:spPr/>
      <dgm:t>
        <a:bodyPr/>
        <a:lstStyle/>
        <a:p>
          <a:endParaRPr lang="en-US"/>
        </a:p>
      </dgm:t>
    </dgm:pt>
    <dgm:pt modelId="{84E88AC6-3010-D043-9870-4CBFB36F9FBD}" type="pres">
      <dgm:prSet presAssocID="{E31119C9-1B28-2141-A856-DF45FCF2E858}" presName="cycle" presStyleCnt="0"/>
      <dgm:spPr/>
      <dgm:t>
        <a:bodyPr/>
        <a:lstStyle/>
        <a:p>
          <a:endParaRPr lang="en-US"/>
        </a:p>
      </dgm:t>
    </dgm:pt>
    <dgm:pt modelId="{1027DBD0-E05C-394B-844E-9B0550086344}" type="pres">
      <dgm:prSet presAssocID="{E31119C9-1B28-2141-A856-DF45FCF2E858}" presName="srcNode" presStyleLbl="node1" presStyleIdx="0" presStyleCnt="4"/>
      <dgm:spPr/>
      <dgm:t>
        <a:bodyPr/>
        <a:lstStyle/>
        <a:p>
          <a:endParaRPr lang="en-US"/>
        </a:p>
      </dgm:t>
    </dgm:pt>
    <dgm:pt modelId="{272E8AFC-45EF-7E4C-A665-86F929D7B228}" type="pres">
      <dgm:prSet presAssocID="{E31119C9-1B28-2141-A856-DF45FCF2E858}" presName="conn" presStyleLbl="parChTrans1D2" presStyleIdx="0" presStyleCnt="1"/>
      <dgm:spPr/>
      <dgm:t>
        <a:bodyPr/>
        <a:lstStyle/>
        <a:p>
          <a:endParaRPr lang="en-US"/>
        </a:p>
      </dgm:t>
    </dgm:pt>
    <dgm:pt modelId="{66F10DFE-4773-2C4D-AA3D-0663027213AC}" type="pres">
      <dgm:prSet presAssocID="{E31119C9-1B28-2141-A856-DF45FCF2E858}" presName="extraNode" presStyleLbl="node1" presStyleIdx="0" presStyleCnt="4"/>
      <dgm:spPr/>
      <dgm:t>
        <a:bodyPr/>
        <a:lstStyle/>
        <a:p>
          <a:endParaRPr lang="en-US"/>
        </a:p>
      </dgm:t>
    </dgm:pt>
    <dgm:pt modelId="{53C82B77-B79E-A946-A177-627F7AE10899}" type="pres">
      <dgm:prSet presAssocID="{E31119C9-1B28-2141-A856-DF45FCF2E858}" presName="dstNode" presStyleLbl="node1" presStyleIdx="0" presStyleCnt="4"/>
      <dgm:spPr/>
      <dgm:t>
        <a:bodyPr/>
        <a:lstStyle/>
        <a:p>
          <a:endParaRPr lang="en-US"/>
        </a:p>
      </dgm:t>
    </dgm:pt>
    <dgm:pt modelId="{46C1EB43-51E4-6E4A-9745-DB03CB9518C0}" type="pres">
      <dgm:prSet presAssocID="{5C438A10-464D-C342-8859-492BA3684096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2A538-CA33-1B49-9CA7-755E65FDE163}" type="pres">
      <dgm:prSet presAssocID="{5C438A10-464D-C342-8859-492BA3684096}" presName="accent_1" presStyleCnt="0"/>
      <dgm:spPr/>
      <dgm:t>
        <a:bodyPr/>
        <a:lstStyle/>
        <a:p>
          <a:endParaRPr lang="en-US"/>
        </a:p>
      </dgm:t>
    </dgm:pt>
    <dgm:pt modelId="{FEBAE8D1-858D-EA46-B669-62DF8F0B48BD}" type="pres">
      <dgm:prSet presAssocID="{5C438A10-464D-C342-8859-492BA3684096}" presName="accentRepeatNode" presStyleLbl="solidFgAcc1" presStyleIdx="0" presStyleCnt="4"/>
      <dgm:spPr>
        <a:blipFill rotWithShape="0">
          <a:blip xmlns:r="http://schemas.openxmlformats.org/officeDocument/2006/relationships" r:embed="rId1"/>
          <a:stretch>
            <a:fillRect l="-16000" r="-16000"/>
          </a:stretch>
        </a:blipFill>
      </dgm:spPr>
      <dgm:t>
        <a:bodyPr/>
        <a:lstStyle/>
        <a:p>
          <a:endParaRPr lang="en-US"/>
        </a:p>
      </dgm:t>
    </dgm:pt>
    <dgm:pt modelId="{74363B2D-AFB5-6842-9B4C-9919CF06E0E4}" type="pres">
      <dgm:prSet presAssocID="{CA44A491-F017-6C45-B020-550666E133F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40E873-995A-3946-95AB-6CB44D06A2B0}" type="pres">
      <dgm:prSet presAssocID="{CA44A491-F017-6C45-B020-550666E133FF}" presName="accent_2" presStyleCnt="0"/>
      <dgm:spPr/>
      <dgm:t>
        <a:bodyPr/>
        <a:lstStyle/>
        <a:p>
          <a:endParaRPr lang="en-US"/>
        </a:p>
      </dgm:t>
    </dgm:pt>
    <dgm:pt modelId="{76892386-A572-584B-8E74-8DEEDD75DD93}" type="pres">
      <dgm:prSet presAssocID="{CA44A491-F017-6C45-B020-550666E133FF}" presName="accentRepeatNode" presStyleLbl="solidFgAcc1" presStyleIdx="1" presStyleCnt="4"/>
      <dgm:spPr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</dgm:spPr>
      <dgm:t>
        <a:bodyPr/>
        <a:lstStyle/>
        <a:p>
          <a:endParaRPr lang="en-US"/>
        </a:p>
      </dgm:t>
    </dgm:pt>
    <dgm:pt modelId="{B4F94595-D5E8-B04F-B974-F05A4C4E4D43}" type="pres">
      <dgm:prSet presAssocID="{52020197-4E11-964F-89D3-CC0AF6C4E51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FC1D08-1866-F249-82B3-E1BDFD0B1042}" type="pres">
      <dgm:prSet presAssocID="{52020197-4E11-964F-89D3-CC0AF6C4E512}" presName="accent_3" presStyleCnt="0"/>
      <dgm:spPr/>
      <dgm:t>
        <a:bodyPr/>
        <a:lstStyle/>
        <a:p>
          <a:endParaRPr lang="en-US"/>
        </a:p>
      </dgm:t>
    </dgm:pt>
    <dgm:pt modelId="{E4A31823-6513-3543-928B-85910B8EA19E}" type="pres">
      <dgm:prSet presAssocID="{52020197-4E11-964F-89D3-CC0AF6C4E512}" presName="accentRepeatNode" presStyleLbl="solidFgAcc1" presStyleIdx="2" presStyleCnt="4"/>
      <dgm:spPr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</dgm:spPr>
      <dgm:t>
        <a:bodyPr/>
        <a:lstStyle/>
        <a:p>
          <a:endParaRPr lang="en-US"/>
        </a:p>
      </dgm:t>
    </dgm:pt>
    <dgm:pt modelId="{F7C4A7AE-BF98-D546-80A3-1FC283499A4C}" type="pres">
      <dgm:prSet presAssocID="{83D48B69-8CA7-3844-A9F4-5562B67EC43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8D378-BA9E-434D-89AB-6FDD09A8F025}" type="pres">
      <dgm:prSet presAssocID="{83D48B69-8CA7-3844-A9F4-5562B67EC430}" presName="accent_4" presStyleCnt="0"/>
      <dgm:spPr/>
      <dgm:t>
        <a:bodyPr/>
        <a:lstStyle/>
        <a:p>
          <a:endParaRPr lang="en-US"/>
        </a:p>
      </dgm:t>
    </dgm:pt>
    <dgm:pt modelId="{FBA8F082-7124-BA4C-AD9D-583D27B180FE}" type="pres">
      <dgm:prSet presAssocID="{83D48B69-8CA7-3844-A9F4-5562B67EC430}" presName="accentRepeatNode" presStyleLbl="solidFgAcc1" presStyleIdx="3" presStyleCnt="4"/>
      <dgm:spPr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</dgm:spPr>
      <dgm:t>
        <a:bodyPr/>
        <a:lstStyle/>
        <a:p>
          <a:endParaRPr lang="en-US"/>
        </a:p>
      </dgm:t>
    </dgm:pt>
  </dgm:ptLst>
  <dgm:cxnLst>
    <dgm:cxn modelId="{2B9F24D9-666E-044B-9138-BE8936353D9D}" type="presOf" srcId="{E31119C9-1B28-2141-A856-DF45FCF2E858}" destId="{E84E48CE-0D82-D444-A141-4F90FD6C6E53}" srcOrd="0" destOrd="0" presId="urn:microsoft.com/office/officeart/2008/layout/VerticalCurvedList"/>
    <dgm:cxn modelId="{5EF8EB6C-600F-C344-8F6D-3ED7F216A318}" type="presOf" srcId="{83D48B69-8CA7-3844-A9F4-5562B67EC430}" destId="{F7C4A7AE-BF98-D546-80A3-1FC283499A4C}" srcOrd="0" destOrd="0" presId="urn:microsoft.com/office/officeart/2008/layout/VerticalCurvedList"/>
    <dgm:cxn modelId="{5E1C267E-1D81-D045-8530-8CC13315AB02}" type="presOf" srcId="{CA44A491-F017-6C45-B020-550666E133FF}" destId="{74363B2D-AFB5-6842-9B4C-9919CF06E0E4}" srcOrd="0" destOrd="0" presId="urn:microsoft.com/office/officeart/2008/layout/VerticalCurvedList"/>
    <dgm:cxn modelId="{EFF46E34-FF29-574A-B6FE-486FD222A94C}" srcId="{E31119C9-1B28-2141-A856-DF45FCF2E858}" destId="{CA44A491-F017-6C45-B020-550666E133FF}" srcOrd="1" destOrd="0" parTransId="{52D27EDA-F659-EE40-B677-116206F003E7}" sibTransId="{D1E93251-68A8-6B43-A655-B4BD054A195A}"/>
    <dgm:cxn modelId="{A4AADC39-86AC-6247-A679-21EFF0DF3294}" type="presOf" srcId="{5C438A10-464D-C342-8859-492BA3684096}" destId="{46C1EB43-51E4-6E4A-9745-DB03CB9518C0}" srcOrd="0" destOrd="0" presId="urn:microsoft.com/office/officeart/2008/layout/VerticalCurvedList"/>
    <dgm:cxn modelId="{87CA3080-E015-504E-968C-A4913301AEF7}" type="presOf" srcId="{52020197-4E11-964F-89D3-CC0AF6C4E512}" destId="{B4F94595-D5E8-B04F-B974-F05A4C4E4D43}" srcOrd="0" destOrd="0" presId="urn:microsoft.com/office/officeart/2008/layout/VerticalCurvedList"/>
    <dgm:cxn modelId="{AAAD54FE-CB29-E94E-8447-D3CD5E9C4697}" type="presOf" srcId="{54D51C02-59A7-4D40-881D-E5ECC0FC5F38}" destId="{272E8AFC-45EF-7E4C-A665-86F929D7B228}" srcOrd="0" destOrd="0" presId="urn:microsoft.com/office/officeart/2008/layout/VerticalCurvedList"/>
    <dgm:cxn modelId="{A038B61D-4D89-2840-AD84-BB9EE7FD5C4E}" srcId="{E31119C9-1B28-2141-A856-DF45FCF2E858}" destId="{83D48B69-8CA7-3844-A9F4-5562B67EC430}" srcOrd="3" destOrd="0" parTransId="{3C61E9DC-121C-C847-8014-8345E6AB1535}" sibTransId="{73AC6888-D29A-9147-9344-1D9A1C44DE50}"/>
    <dgm:cxn modelId="{74865852-03A0-D549-A626-D552E416A25E}" srcId="{E31119C9-1B28-2141-A856-DF45FCF2E858}" destId="{5C438A10-464D-C342-8859-492BA3684096}" srcOrd="0" destOrd="0" parTransId="{3D4A8AFD-EF2E-0B4B-B956-2D809828B02D}" sibTransId="{54D51C02-59A7-4D40-881D-E5ECC0FC5F38}"/>
    <dgm:cxn modelId="{0110A051-869E-984E-B04B-F8A665A602EB}" srcId="{E31119C9-1B28-2141-A856-DF45FCF2E858}" destId="{52020197-4E11-964F-89D3-CC0AF6C4E512}" srcOrd="2" destOrd="0" parTransId="{A22F0F0F-867B-E141-A0E5-D3689E00E4D2}" sibTransId="{491DE5F1-9131-FA4A-B4D6-164384384D08}"/>
    <dgm:cxn modelId="{0825A6DD-92D1-B44E-B48D-318721442595}" type="presParOf" srcId="{E84E48CE-0D82-D444-A141-4F90FD6C6E53}" destId="{6552FBB9-91BC-5F47-90DC-AB593DCE2DF2}" srcOrd="0" destOrd="0" presId="urn:microsoft.com/office/officeart/2008/layout/VerticalCurvedList"/>
    <dgm:cxn modelId="{3228F5D3-2B0D-9249-BDEB-F21FBC51AA84}" type="presParOf" srcId="{6552FBB9-91BC-5F47-90DC-AB593DCE2DF2}" destId="{84E88AC6-3010-D043-9870-4CBFB36F9FBD}" srcOrd="0" destOrd="0" presId="urn:microsoft.com/office/officeart/2008/layout/VerticalCurvedList"/>
    <dgm:cxn modelId="{79ED2A42-1272-854A-9526-56876B1052F5}" type="presParOf" srcId="{84E88AC6-3010-D043-9870-4CBFB36F9FBD}" destId="{1027DBD0-E05C-394B-844E-9B0550086344}" srcOrd="0" destOrd="0" presId="urn:microsoft.com/office/officeart/2008/layout/VerticalCurvedList"/>
    <dgm:cxn modelId="{F79AEED1-CDDF-0642-81D7-A2CCEAB74719}" type="presParOf" srcId="{84E88AC6-3010-D043-9870-4CBFB36F9FBD}" destId="{272E8AFC-45EF-7E4C-A665-86F929D7B228}" srcOrd="1" destOrd="0" presId="urn:microsoft.com/office/officeart/2008/layout/VerticalCurvedList"/>
    <dgm:cxn modelId="{EBBB2945-71D1-8D41-87D8-E9E14C3828D1}" type="presParOf" srcId="{84E88AC6-3010-D043-9870-4CBFB36F9FBD}" destId="{66F10DFE-4773-2C4D-AA3D-0663027213AC}" srcOrd="2" destOrd="0" presId="urn:microsoft.com/office/officeart/2008/layout/VerticalCurvedList"/>
    <dgm:cxn modelId="{517164DC-B262-EF4A-8F26-507504EECD3C}" type="presParOf" srcId="{84E88AC6-3010-D043-9870-4CBFB36F9FBD}" destId="{53C82B77-B79E-A946-A177-627F7AE10899}" srcOrd="3" destOrd="0" presId="urn:microsoft.com/office/officeart/2008/layout/VerticalCurvedList"/>
    <dgm:cxn modelId="{50221C3F-C0D5-734A-85A0-DC68EC9B1FB9}" type="presParOf" srcId="{6552FBB9-91BC-5F47-90DC-AB593DCE2DF2}" destId="{46C1EB43-51E4-6E4A-9745-DB03CB9518C0}" srcOrd="1" destOrd="0" presId="urn:microsoft.com/office/officeart/2008/layout/VerticalCurvedList"/>
    <dgm:cxn modelId="{5D8E4CC1-3F1A-BD4A-B418-18EA5B1851D0}" type="presParOf" srcId="{6552FBB9-91BC-5F47-90DC-AB593DCE2DF2}" destId="{ADD2A538-CA33-1B49-9CA7-755E65FDE163}" srcOrd="2" destOrd="0" presId="urn:microsoft.com/office/officeart/2008/layout/VerticalCurvedList"/>
    <dgm:cxn modelId="{BBE5C3A6-734B-B94F-9ECC-A1C52F00C9CA}" type="presParOf" srcId="{ADD2A538-CA33-1B49-9CA7-755E65FDE163}" destId="{FEBAE8D1-858D-EA46-B669-62DF8F0B48BD}" srcOrd="0" destOrd="0" presId="urn:microsoft.com/office/officeart/2008/layout/VerticalCurvedList"/>
    <dgm:cxn modelId="{684CADCE-1060-BA40-B459-8A5A5D2DCE05}" type="presParOf" srcId="{6552FBB9-91BC-5F47-90DC-AB593DCE2DF2}" destId="{74363B2D-AFB5-6842-9B4C-9919CF06E0E4}" srcOrd="3" destOrd="0" presId="urn:microsoft.com/office/officeart/2008/layout/VerticalCurvedList"/>
    <dgm:cxn modelId="{7D8EF96D-9DB3-EB48-89F4-ADAEC5F02B16}" type="presParOf" srcId="{6552FBB9-91BC-5F47-90DC-AB593DCE2DF2}" destId="{CD40E873-995A-3946-95AB-6CB44D06A2B0}" srcOrd="4" destOrd="0" presId="urn:microsoft.com/office/officeart/2008/layout/VerticalCurvedList"/>
    <dgm:cxn modelId="{A9B0FE22-DC73-8442-82AB-DB689F49651C}" type="presParOf" srcId="{CD40E873-995A-3946-95AB-6CB44D06A2B0}" destId="{76892386-A572-584B-8E74-8DEEDD75DD93}" srcOrd="0" destOrd="0" presId="urn:microsoft.com/office/officeart/2008/layout/VerticalCurvedList"/>
    <dgm:cxn modelId="{699E28A0-BC68-CE41-AC83-9F541CCD6185}" type="presParOf" srcId="{6552FBB9-91BC-5F47-90DC-AB593DCE2DF2}" destId="{B4F94595-D5E8-B04F-B974-F05A4C4E4D43}" srcOrd="5" destOrd="0" presId="urn:microsoft.com/office/officeart/2008/layout/VerticalCurvedList"/>
    <dgm:cxn modelId="{A4D0404A-C531-6B44-9113-AD5ADEF7650C}" type="presParOf" srcId="{6552FBB9-91BC-5F47-90DC-AB593DCE2DF2}" destId="{9FFC1D08-1866-F249-82B3-E1BDFD0B1042}" srcOrd="6" destOrd="0" presId="urn:microsoft.com/office/officeart/2008/layout/VerticalCurvedList"/>
    <dgm:cxn modelId="{FE2AACA4-9ECF-9A4A-8D44-6A451F333736}" type="presParOf" srcId="{9FFC1D08-1866-F249-82B3-E1BDFD0B1042}" destId="{E4A31823-6513-3543-928B-85910B8EA19E}" srcOrd="0" destOrd="0" presId="urn:microsoft.com/office/officeart/2008/layout/VerticalCurvedList"/>
    <dgm:cxn modelId="{7097CEB8-2235-E741-9C96-E89C61450F52}" type="presParOf" srcId="{6552FBB9-91BC-5F47-90DC-AB593DCE2DF2}" destId="{F7C4A7AE-BF98-D546-80A3-1FC283499A4C}" srcOrd="7" destOrd="0" presId="urn:microsoft.com/office/officeart/2008/layout/VerticalCurvedList"/>
    <dgm:cxn modelId="{702C9538-82F9-4346-99C2-995E33CAF670}" type="presParOf" srcId="{6552FBB9-91BC-5F47-90DC-AB593DCE2DF2}" destId="{1A18D378-BA9E-434D-89AB-6FDD09A8F025}" srcOrd="8" destOrd="0" presId="urn:microsoft.com/office/officeart/2008/layout/VerticalCurvedList"/>
    <dgm:cxn modelId="{AC4BF7F7-1B53-2E44-9140-021C3C110A73}" type="presParOf" srcId="{1A18D378-BA9E-434D-89AB-6FDD09A8F025}" destId="{FBA8F082-7124-BA4C-AD9D-583D27B180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BA58D-DAD0-6D45-8D71-FB82156EA712}">
      <dsp:nvSpPr>
        <dsp:cNvPr id="0" name=""/>
        <dsp:cNvSpPr/>
      </dsp:nvSpPr>
      <dsp:spPr>
        <a:xfrm rot="10800000">
          <a:off x="2937767" y="483"/>
          <a:ext cx="10539984" cy="1131837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499109" tIns="125730" rIns="234696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rgbClr val="FFFF00"/>
              </a:solidFill>
            </a:rPr>
            <a:t>A flexible approach for modeling complex observations</a:t>
          </a:r>
          <a:endParaRPr lang="en-US" sz="3300" kern="1200" dirty="0">
            <a:solidFill>
              <a:srgbClr val="FFFF00"/>
            </a:solidFill>
          </a:endParaRPr>
        </a:p>
      </dsp:txBody>
      <dsp:txXfrm rot="10800000">
        <a:off x="3220726" y="483"/>
        <a:ext cx="10257025" cy="1131837"/>
      </dsp:txXfrm>
    </dsp:sp>
    <dsp:sp modelId="{F9E021EA-9693-D343-88A5-1D6D15E52345}">
      <dsp:nvSpPr>
        <dsp:cNvPr id="0" name=""/>
        <dsp:cNvSpPr/>
      </dsp:nvSpPr>
      <dsp:spPr>
        <a:xfrm>
          <a:off x="2371848" y="483"/>
          <a:ext cx="1131837" cy="113183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7584FAD-4579-ED49-92A2-2CFD22956AE6}">
      <dsp:nvSpPr>
        <dsp:cNvPr id="0" name=""/>
        <dsp:cNvSpPr/>
      </dsp:nvSpPr>
      <dsp:spPr>
        <a:xfrm rot="10800000">
          <a:off x="2937767" y="1415281"/>
          <a:ext cx="10539984" cy="1131837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9109" tIns="125730" rIns="234696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rgbClr val="FFFF00"/>
              </a:solidFill>
            </a:rPr>
            <a:t>A powerful tool for knowledge discovery</a:t>
          </a:r>
          <a:endParaRPr lang="en-US" sz="3300" kern="1200" dirty="0">
            <a:solidFill>
              <a:srgbClr val="FFFF00"/>
            </a:solidFill>
          </a:endParaRPr>
        </a:p>
      </dsp:txBody>
      <dsp:txXfrm rot="10800000">
        <a:off x="3220726" y="1415281"/>
        <a:ext cx="10257025" cy="1131837"/>
      </dsp:txXfrm>
    </dsp:sp>
    <dsp:sp modelId="{7830E3F8-A682-B24C-B386-133EA21B8E47}">
      <dsp:nvSpPr>
        <dsp:cNvPr id="0" name=""/>
        <dsp:cNvSpPr/>
      </dsp:nvSpPr>
      <dsp:spPr>
        <a:xfrm>
          <a:off x="2371848" y="1415281"/>
          <a:ext cx="1131837" cy="113183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80E8C2F-0B82-2342-B78B-CC817F669EC8}">
      <dsp:nvSpPr>
        <dsp:cNvPr id="0" name=""/>
        <dsp:cNvSpPr/>
      </dsp:nvSpPr>
      <dsp:spPr>
        <a:xfrm rot="10800000">
          <a:off x="2937767" y="2830078"/>
          <a:ext cx="10539984" cy="1131837"/>
        </a:xfrm>
        <a:prstGeom prst="homePlate">
          <a:avLst/>
        </a:prstGeom>
        <a:gradFill rotWithShape="0">
          <a:gsLst>
            <a:gs pos="2000">
              <a:schemeClr val="tx1">
                <a:lumMod val="50000"/>
                <a:lumOff val="50000"/>
              </a:schemeClr>
            </a:gs>
            <a:gs pos="96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9109" tIns="125730" rIns="234696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rgbClr val="FFFF00"/>
              </a:solidFill>
            </a:rPr>
            <a:t>Efficient and scalable optimization for training</a:t>
          </a:r>
          <a:endParaRPr lang="en-US" sz="3300" kern="1200" dirty="0">
            <a:solidFill>
              <a:srgbClr val="FFFF00"/>
            </a:solidFill>
          </a:endParaRPr>
        </a:p>
      </dsp:txBody>
      <dsp:txXfrm rot="10800000">
        <a:off x="3220726" y="2830078"/>
        <a:ext cx="10257025" cy="1131837"/>
      </dsp:txXfrm>
    </dsp:sp>
    <dsp:sp modelId="{0E3DD59B-770B-1A48-8202-A58AACB441C4}">
      <dsp:nvSpPr>
        <dsp:cNvPr id="0" name=""/>
        <dsp:cNvSpPr/>
      </dsp:nvSpPr>
      <dsp:spPr>
        <a:xfrm>
          <a:off x="2371848" y="2830078"/>
          <a:ext cx="1131837" cy="113183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5233188" y="-807620"/>
          <a:ext cx="6279316" cy="6279316"/>
        </a:xfrm>
        <a:prstGeom prst="blockArc">
          <a:avLst>
            <a:gd name="adj1" fmla="val 18900000"/>
            <a:gd name="adj2" fmla="val 2700000"/>
            <a:gd name="adj3" fmla="val 34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857373" y="666309"/>
          <a:ext cx="11133239" cy="13324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57619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Citation LDA: Understanding Evolution of Research Themes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1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PLVM for analyzing network data</a:t>
          </a:r>
          <a:endParaRPr lang="en-US" sz="2800" b="0" i="1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857373" y="666309"/>
        <a:ext cx="11133239" cy="1332432"/>
      </dsp:txXfrm>
    </dsp:sp>
    <dsp:sp modelId="{FEBAE8D1-858D-EA46-B669-62DF8F0B48BD}">
      <dsp:nvSpPr>
        <dsp:cNvPr id="0" name=""/>
        <dsp:cNvSpPr/>
      </dsp:nvSpPr>
      <dsp:spPr>
        <a:xfrm>
          <a:off x="24602" y="499755"/>
          <a:ext cx="1665541" cy="1665541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857373" y="2665332"/>
          <a:ext cx="11133239" cy="1332432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57619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err="1" smtClean="0"/>
            <a:t>Thurstonian</a:t>
          </a:r>
          <a:r>
            <a:rPr lang="en-US" sz="3200" b="1" kern="1200" dirty="0" smtClean="0"/>
            <a:t> Pairwise Preference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1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PLVM for modeling expertise and truthfulness of workers in crowdsourcing and fusion of pairwise preferences</a:t>
          </a:r>
        </a:p>
      </dsp:txBody>
      <dsp:txXfrm>
        <a:off x="857373" y="2665332"/>
        <a:ext cx="11133239" cy="1332432"/>
      </dsp:txXfrm>
    </dsp:sp>
    <dsp:sp modelId="{76892386-A572-584B-8E74-8DEEDD75DD93}">
      <dsp:nvSpPr>
        <dsp:cNvPr id="0" name=""/>
        <dsp:cNvSpPr/>
      </dsp:nvSpPr>
      <dsp:spPr>
        <a:xfrm>
          <a:off x="24602" y="2498778"/>
          <a:ext cx="1665541" cy="1665541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5233188" y="-807620"/>
          <a:ext cx="6279316" cy="6279316"/>
        </a:xfrm>
        <a:prstGeom prst="blockArc">
          <a:avLst>
            <a:gd name="adj1" fmla="val 18900000"/>
            <a:gd name="adj2" fmla="val 2700000"/>
            <a:gd name="adj3" fmla="val 344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75A956-3070-C44E-8C37-3C61F7A4C59F}">
      <dsp:nvSpPr>
        <dsp:cNvPr id="0" name=""/>
        <dsp:cNvSpPr/>
      </dsp:nvSpPr>
      <dsp:spPr>
        <a:xfrm>
          <a:off x="857373" y="666309"/>
          <a:ext cx="11133239" cy="13324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57619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Dual</a:t>
          </a:r>
          <a:r>
            <a:rPr lang="en-US" sz="3200" b="1" kern="1200" baseline="0" dirty="0" smtClean="0"/>
            <a:t> Clustering Maximum Entropy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1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Maximum Entropy optimization algorithm leveraging PLVM</a:t>
          </a:r>
          <a:endParaRPr lang="en-US" sz="2800" b="0" i="1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857373" y="666309"/>
        <a:ext cx="11133239" cy="1332432"/>
      </dsp:txXfrm>
    </dsp:sp>
    <dsp:sp modelId="{E4A31823-6513-3543-928B-85910B8EA19E}">
      <dsp:nvSpPr>
        <dsp:cNvPr id="0" name=""/>
        <dsp:cNvSpPr/>
      </dsp:nvSpPr>
      <dsp:spPr>
        <a:xfrm>
          <a:off x="24602" y="499755"/>
          <a:ext cx="1665541" cy="1665541"/>
        </a:xfrm>
        <a:prstGeom prst="ellipse">
          <a:avLst/>
        </a:prstGeom>
        <a:blipFill dpi="0" rotWithShape="0">
          <a:blip xmlns:r="http://schemas.openxmlformats.org/officeDocument/2006/relationships" r:embed="rId1"/>
          <a:srcRect/>
          <a:stretch>
            <a:fillRect l="-20744" t="-3059" r="-6596" b="-3059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0C05D46-32B4-C445-B5F7-3FA86B4B92D3}">
      <dsp:nvSpPr>
        <dsp:cNvPr id="0" name=""/>
        <dsp:cNvSpPr/>
      </dsp:nvSpPr>
      <dsp:spPr>
        <a:xfrm>
          <a:off x="857373" y="2665332"/>
          <a:ext cx="11133239" cy="1332432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57619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PLANS: Phrasal Latent Allocation with Negative Sampling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1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PLVM for phrasal embedding</a:t>
          </a:r>
          <a:endParaRPr lang="en-US" sz="2800" b="0" i="1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857373" y="2665332"/>
        <a:ext cx="11133239" cy="1332432"/>
      </dsp:txXfrm>
    </dsp:sp>
    <dsp:sp modelId="{FBA8F082-7124-BA4C-AD9D-583D27B180FE}">
      <dsp:nvSpPr>
        <dsp:cNvPr id="0" name=""/>
        <dsp:cNvSpPr/>
      </dsp:nvSpPr>
      <dsp:spPr>
        <a:xfrm>
          <a:off x="24602" y="2498778"/>
          <a:ext cx="1665541" cy="1665541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10134" t="479" r="-24281" b="479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i="1" u="sng" kern="1200" dirty="0" smtClean="0">
              <a:solidFill>
                <a:srgbClr val="C00000"/>
              </a:solidFill>
            </a:rPr>
            <a:t>Citation LDA: Understanding Evolution of Research Themes</a:t>
          </a:r>
          <a:endParaRPr lang="en-US" sz="3300" b="1" i="1" u="sng" kern="1200" dirty="0">
            <a:solidFill>
              <a:srgbClr val="C00000"/>
            </a:solidFill>
          </a:endParaRPr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/>
            <a:t>Thurstonian</a:t>
          </a:r>
          <a:r>
            <a:rPr lang="en-US" sz="3300" kern="1200" dirty="0" smtClean="0"/>
            <a:t> Pairwise Preference</a:t>
          </a:r>
          <a:endParaRPr lang="en-US" sz="3300" kern="1200" dirty="0"/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Dual</a:t>
          </a:r>
          <a:r>
            <a:rPr lang="en-US" sz="3300" kern="1200" baseline="0" smtClean="0"/>
            <a:t> Clustering Maximum Entropy</a:t>
          </a:r>
          <a:endParaRPr lang="en-US" sz="3300" kern="1200" dirty="0"/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PLANS: Phrasal Latent Allocation with Negative Sampling</a:t>
          </a:r>
          <a:endParaRPr lang="en-US" sz="3300" kern="1200" dirty="0"/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Citation LDA: Understanding Evolution of Research Themes</a:t>
          </a:r>
          <a:endParaRPr lang="en-US" sz="3300" kern="1200" dirty="0"/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i="1" u="sng" kern="1200" dirty="0" err="1" smtClean="0">
              <a:solidFill>
                <a:srgbClr val="C00000"/>
              </a:solidFill>
            </a:rPr>
            <a:t>Thurstonian</a:t>
          </a:r>
          <a:r>
            <a:rPr lang="en-US" sz="3300" b="1" i="1" u="sng" kern="1200" dirty="0" smtClean="0">
              <a:solidFill>
                <a:srgbClr val="C00000"/>
              </a:solidFill>
            </a:rPr>
            <a:t> Pairwise Preference</a:t>
          </a:r>
          <a:endParaRPr lang="en-US" sz="3300" b="1" i="1" u="sng" kern="1200" dirty="0">
            <a:solidFill>
              <a:srgbClr val="C00000"/>
            </a:solidFill>
          </a:endParaRPr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Dual</a:t>
          </a:r>
          <a:r>
            <a:rPr lang="en-US" sz="3300" kern="1200" baseline="0" smtClean="0"/>
            <a:t> Clustering Maximum Entropy</a:t>
          </a:r>
          <a:endParaRPr lang="en-US" sz="3300" kern="1200" dirty="0"/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PLANS: Phrasal Latent Allocation with Negative Sampling</a:t>
          </a:r>
          <a:endParaRPr lang="en-US" sz="3300" kern="1200" dirty="0"/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09909-2473-D949-8C5F-6F8C30709427}">
      <dsp:nvSpPr>
        <dsp:cNvPr id="0" name=""/>
        <dsp:cNvSpPr/>
      </dsp:nvSpPr>
      <dsp:spPr>
        <a:xfrm>
          <a:off x="6238" y="46735"/>
          <a:ext cx="1977991" cy="103294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a</a:t>
          </a:r>
          <a:r>
            <a:rPr lang="en-US" sz="2000" kern="1200" dirty="0" smtClean="0">
              <a:solidFill>
                <a:schemeClr val="bg1"/>
              </a:solidFill>
            </a:rPr>
            <a:t> </a:t>
          </a:r>
          <a:r>
            <a:rPr lang="en-US" sz="2400" i="1" kern="1200" dirty="0" smtClean="0">
              <a:solidFill>
                <a:srgbClr val="F82A71"/>
              </a:solidFill>
            </a:rPr>
            <a:t>Complicated</a:t>
          </a:r>
          <a:r>
            <a:rPr lang="en-US" sz="2400" kern="1200" dirty="0" smtClean="0">
              <a:solidFill>
                <a:srgbClr val="F82A71"/>
              </a:solidFill>
            </a:rPr>
            <a:t> </a:t>
          </a:r>
          <a:r>
            <a:rPr lang="en-US" sz="2000" kern="1200" dirty="0" smtClean="0">
              <a:solidFill>
                <a:schemeClr val="tx1"/>
              </a:solidFill>
            </a:rPr>
            <a:t>Problem 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6492" y="76989"/>
        <a:ext cx="1917483" cy="972433"/>
      </dsp:txXfrm>
    </dsp:sp>
    <dsp:sp modelId="{5759D0A4-ECFD-8F40-97E0-A9CD52A7FC4D}">
      <dsp:nvSpPr>
        <dsp:cNvPr id="0" name=""/>
        <dsp:cNvSpPr/>
      </dsp:nvSpPr>
      <dsp:spPr>
        <a:xfrm>
          <a:off x="2070886" y="366204"/>
          <a:ext cx="535282" cy="3940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2070886" y="445005"/>
        <a:ext cx="417081" cy="236402"/>
      </dsp:txXfrm>
    </dsp:sp>
    <dsp:sp modelId="{01DA41EA-8861-8B4A-8301-339990D1B56B}">
      <dsp:nvSpPr>
        <dsp:cNvPr id="0" name=""/>
        <dsp:cNvSpPr/>
      </dsp:nvSpPr>
      <dsp:spPr>
        <a:xfrm>
          <a:off x="2672185" y="46735"/>
          <a:ext cx="2655576" cy="103294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a Series of </a:t>
          </a:r>
          <a:r>
            <a:rPr lang="en-US" sz="2400" i="1" kern="1200" dirty="0" smtClean="0">
              <a:solidFill>
                <a:srgbClr val="F82A71"/>
              </a:solidFill>
            </a:rPr>
            <a:t>Smaller and Easier</a:t>
          </a:r>
          <a:r>
            <a:rPr lang="en-US" sz="2400" i="1" kern="1200" dirty="0" smtClean="0"/>
            <a:t> </a:t>
          </a:r>
          <a:r>
            <a:rPr lang="en-US" sz="2200" kern="1200" dirty="0" smtClean="0">
              <a:solidFill>
                <a:schemeClr val="tx1"/>
              </a:solidFill>
            </a:rPr>
            <a:t>Tasks 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2702439" y="76989"/>
        <a:ext cx="2595068" cy="9724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Citation LDA: Understanding Evolution of Research Themes</a:t>
          </a:r>
          <a:endParaRPr lang="en-US" sz="3300" kern="1200" dirty="0"/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Thurstonian Pairwise Preference</a:t>
          </a:r>
          <a:endParaRPr lang="en-US" sz="3300" kern="1200" dirty="0"/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i="1" u="sng" kern="1200" dirty="0" smtClean="0">
              <a:solidFill>
                <a:srgbClr val="C00000"/>
              </a:solidFill>
            </a:rPr>
            <a:t>Dual Clustering Maximum Entropy</a:t>
          </a:r>
          <a:endParaRPr lang="en-US" sz="3300" b="1" i="1" u="sng" kern="1200" dirty="0">
            <a:solidFill>
              <a:srgbClr val="C00000"/>
            </a:solidFill>
          </a:endParaRPr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PLANS: Phrasal Latent Allocation with Negative Sampling</a:t>
          </a:r>
          <a:endParaRPr lang="en-US" sz="3300" kern="1200" dirty="0"/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E8AFC-45EF-7E4C-A665-86F929D7B228}">
      <dsp:nvSpPr>
        <dsp:cNvPr id="0" name=""/>
        <dsp:cNvSpPr/>
      </dsp:nvSpPr>
      <dsp:spPr>
        <a:xfrm>
          <a:off x="-7600954" y="-1161493"/>
          <a:ext cx="9044462" cy="9044462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EB43-51E4-6E4A-9745-DB03CB9518C0}">
      <dsp:nvSpPr>
        <dsp:cNvPr id="0" name=""/>
        <dsp:cNvSpPr/>
      </dsp:nvSpPr>
      <dsp:spPr>
        <a:xfrm>
          <a:off x="755124" y="51674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Citation LDA: Understanding Evolution of Research Themes</a:t>
          </a:r>
          <a:endParaRPr lang="en-US" sz="3300" kern="1200" dirty="0"/>
        </a:p>
      </dsp:txBody>
      <dsp:txXfrm>
        <a:off x="755124" y="516746"/>
        <a:ext cx="11162932" cy="1034031"/>
      </dsp:txXfrm>
    </dsp:sp>
    <dsp:sp modelId="{FEBAE8D1-858D-EA46-B669-62DF8F0B48BD}">
      <dsp:nvSpPr>
        <dsp:cNvPr id="0" name=""/>
        <dsp:cNvSpPr/>
      </dsp:nvSpPr>
      <dsp:spPr>
        <a:xfrm>
          <a:off x="108854" y="387493"/>
          <a:ext cx="1292539" cy="129253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 l="-16000" r="-1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4363B2D-AFB5-6842-9B4C-9919CF06E0E4}">
      <dsp:nvSpPr>
        <dsp:cNvPr id="0" name=""/>
        <dsp:cNvSpPr/>
      </dsp:nvSpPr>
      <dsp:spPr>
        <a:xfrm>
          <a:off x="1347958" y="2068063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Thurstonian Pairwise Preference</a:t>
          </a:r>
          <a:endParaRPr lang="en-US" sz="3300" kern="1200" dirty="0"/>
        </a:p>
      </dsp:txBody>
      <dsp:txXfrm>
        <a:off x="1347958" y="2068063"/>
        <a:ext cx="10570098" cy="1034031"/>
      </dsp:txXfrm>
    </dsp:sp>
    <dsp:sp modelId="{76892386-A572-584B-8E74-8DEEDD75DD93}">
      <dsp:nvSpPr>
        <dsp:cNvPr id="0" name=""/>
        <dsp:cNvSpPr/>
      </dsp:nvSpPr>
      <dsp:spPr>
        <a:xfrm>
          <a:off x="701688" y="1938809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2"/>
          <a:srcRect/>
          <a:stretch>
            <a:fillRect l="-8926" r="-23074"/>
          </a:stretch>
        </a:blipFill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4F94595-D5E8-B04F-B974-F05A4C4E4D43}">
      <dsp:nvSpPr>
        <dsp:cNvPr id="0" name=""/>
        <dsp:cNvSpPr/>
      </dsp:nvSpPr>
      <dsp:spPr>
        <a:xfrm>
          <a:off x="1347958" y="3619379"/>
          <a:ext cx="10570098" cy="1034031"/>
        </a:xfrm>
        <a:prstGeom prst="rec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Dual Clustering Maximum Entropy</a:t>
          </a:r>
          <a:endParaRPr lang="en-US" sz="3300" kern="1200" dirty="0"/>
        </a:p>
      </dsp:txBody>
      <dsp:txXfrm>
        <a:off x="1347958" y="3619379"/>
        <a:ext cx="10570098" cy="1034031"/>
      </dsp:txXfrm>
    </dsp:sp>
    <dsp:sp modelId="{E4A31823-6513-3543-928B-85910B8EA19E}">
      <dsp:nvSpPr>
        <dsp:cNvPr id="0" name=""/>
        <dsp:cNvSpPr/>
      </dsp:nvSpPr>
      <dsp:spPr>
        <a:xfrm>
          <a:off x="701688" y="3490125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744" t="-3059" r="-6596" b="-3059"/>
          </a:stretch>
        </a:blipFill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7C4A7AE-BF98-D546-80A3-1FC283499A4C}">
      <dsp:nvSpPr>
        <dsp:cNvPr id="0" name=""/>
        <dsp:cNvSpPr/>
      </dsp:nvSpPr>
      <dsp:spPr>
        <a:xfrm>
          <a:off x="755124" y="5170696"/>
          <a:ext cx="11162932" cy="1034031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0763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i="1" u="sng" kern="1200" dirty="0" smtClean="0">
              <a:solidFill>
                <a:srgbClr val="C00000"/>
              </a:solidFill>
            </a:rPr>
            <a:t>PLANS: Phrasal Latent Allocation with Negative Sampling</a:t>
          </a:r>
          <a:endParaRPr lang="en-US" sz="3300" b="1" i="1" u="sng" kern="1200" dirty="0">
            <a:solidFill>
              <a:srgbClr val="C00000"/>
            </a:solidFill>
          </a:endParaRPr>
        </a:p>
      </dsp:txBody>
      <dsp:txXfrm>
        <a:off x="755124" y="5170696"/>
        <a:ext cx="11162932" cy="1034031"/>
      </dsp:txXfrm>
    </dsp:sp>
    <dsp:sp modelId="{FBA8F082-7124-BA4C-AD9D-583D27B180FE}">
      <dsp:nvSpPr>
        <dsp:cNvPr id="0" name=""/>
        <dsp:cNvSpPr/>
      </dsp:nvSpPr>
      <dsp:spPr>
        <a:xfrm>
          <a:off x="108854" y="5041442"/>
          <a:ext cx="1292539" cy="1292539"/>
        </a:xfrm>
        <a:prstGeom prst="ellipse">
          <a:avLst/>
        </a:prstGeom>
        <a:blipFill dpi="0" rotWithShape="0">
          <a:blip xmlns:r="http://schemas.openxmlformats.org/officeDocument/2006/relationships" r:embed="rId4"/>
          <a:srcRect/>
          <a:stretch>
            <a:fillRect l="-10134" t="479" r="-24281" b="479"/>
          </a:stretch>
        </a:blip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14C72-7607-344F-8449-60C2F4FEEF6E}" type="datetimeFigureOut">
              <a:rPr lang="en-US" smtClean="0"/>
              <a:t>4/3/17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52954-BBA4-3741-B5F2-1FD813D88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04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8D5C7-FD67-C44F-903C-027BD48921CF}" type="datetimeFigureOut">
              <a:rPr lang="en-US" smtClean="0"/>
              <a:t>4/3/17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4758B-8A9A-7049-80A8-73C13EF1A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81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ted_States_presidential_election,_2008" TargetMode="External"/><Relationship Id="rId4" Type="http://schemas.openxmlformats.org/officeDocument/2006/relationships/hyperlink" Target="https://en.wikipedia.org/wiki/United_States_presidential_election,_2012" TargetMode="External"/><Relationship Id="rId5" Type="http://schemas.openxmlformats.org/officeDocument/2006/relationships/hyperlink" Target="https://en.wikipedia.org/wiki/Washington,_D.C.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72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98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a corpus literature citations,</a:t>
            </a:r>
            <a:r>
              <a:rPr lang="en-US" baseline="0" dirty="0" smtClean="0"/>
              <a:t> we are </a:t>
            </a:r>
            <a:r>
              <a:rPr lang="en-US" baseline="0" dirty="0" err="1" smtClean="0"/>
              <a:t>intersted</a:t>
            </a:r>
            <a:r>
              <a:rPr lang="en-US" baseline="0" dirty="0" smtClean="0"/>
              <a:t> in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49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generative model is no different from the LDA model.</a:t>
            </a:r>
          </a:p>
          <a:p>
            <a:r>
              <a:rPr lang="en-US" baseline="0" dirty="0" smtClean="0"/>
              <a:t>However, each topic is a distribution over cited papers</a:t>
            </a:r>
          </a:p>
          <a:p>
            <a:r>
              <a:rPr lang="en-US" baseline="0" dirty="0" smtClean="0"/>
              <a:t>and each document is represented as a bag of cited papers.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08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Thickness of edge represents</a:t>
            </a:r>
            <a:r>
              <a:rPr lang="en-US" baseline="0" dirty="0" smtClean="0"/>
              <a:t> the dependency from one topic to another topic.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only plot a edge if the dependency is significant.  And it can be used to show</a:t>
            </a:r>
          </a:p>
          <a:p>
            <a:r>
              <a:rPr lang="en-US" baseline="0" dirty="0" smtClean="0"/>
              <a:t>Research theme evolution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05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04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Suppose we have a</a:t>
            </a:r>
            <a:r>
              <a:rPr lang="en-US" baseline="0" dirty="0" smtClean="0"/>
              <a:t> complicated problem, it is natural to break down the problem into</a:t>
            </a:r>
          </a:p>
          <a:p>
            <a:r>
              <a:rPr lang="en-US" baseline="0" dirty="0" smtClean="0"/>
              <a:t>a series of smaller and easier tasks.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Just like blind men and the elephant, though the ability of each blind men is limited, </a:t>
            </a:r>
          </a:p>
          <a:p>
            <a:r>
              <a:rPr lang="en-US" baseline="0" dirty="0" smtClean="0"/>
              <a:t>They can each touch a part of the elephant such as tusks or the leg.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if there is no an intelligent thinking machine to synthesis the </a:t>
            </a:r>
          </a:p>
          <a:p>
            <a:r>
              <a:rPr lang="en-US" baseline="0" dirty="0" smtClean="0"/>
              <a:t>observations, they would disagree, and argue and there is no conclusion achieved.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major challenges is to resolve incompleteness and inconsistency.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investigate this idea in the crowdsourcing setting. </a:t>
            </a:r>
            <a:r>
              <a:rPr lang="en-US" baseline="0" dirty="0" err="1" smtClean="0"/>
              <a:t>Insetad</a:t>
            </a:r>
            <a:r>
              <a:rPr lang="en-US" baseline="0" dirty="0" smtClean="0"/>
              <a:t> of annotating </a:t>
            </a:r>
          </a:p>
          <a:p>
            <a:r>
              <a:rPr lang="en-US" baseline="0" dirty="0" smtClean="0"/>
              <a:t>Ranked list by experts, we ask crowd workers to label only pairwise preferences.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challenges is because of the non-expert nature of the workers, we need to estimate </a:t>
            </a:r>
          </a:p>
          <a:p>
            <a:r>
              <a:rPr lang="en-US" baseline="0" dirty="0" smtClean="0"/>
              <a:t>Query difficulty, domain, worker expertise and truthfulness.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01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us first take</a:t>
            </a:r>
            <a:r>
              <a:rPr lang="en-US" baseline="0" dirty="0" smtClean="0"/>
              <a:t> a moment to consider a simpler problem where our observation is the ranked </a:t>
            </a:r>
          </a:p>
          <a:p>
            <a:r>
              <a:rPr lang="en-US" baseline="0" dirty="0" smtClean="0"/>
              <a:t>lists annotated by workers, and the goal is to estimate the ground truth ranked lists. </a:t>
            </a:r>
            <a:r>
              <a:rPr lang="en-US" baseline="0" dirty="0" err="1" smtClean="0"/>
              <a:t>Thurstonian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Proposed the TRM.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 assumed that the judgements of the ranked lists is a result of the real-value perceived scores</a:t>
            </a:r>
          </a:p>
          <a:p>
            <a:r>
              <a:rPr lang="en-US" baseline="0" dirty="0" smtClean="0"/>
              <a:t>From each worker and the worker’s perceived score is distributed as normal with means called</a:t>
            </a:r>
          </a:p>
          <a:p>
            <a:r>
              <a:rPr lang="en-US" baseline="0" dirty="0" smtClean="0"/>
              <a:t>Ground truth scores.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first practical algorithm for optimization was proposed by </a:t>
            </a:r>
            <a:r>
              <a:rPr lang="en-US" baseline="0" dirty="0" err="1" smtClean="0"/>
              <a:t>bockenholt</a:t>
            </a:r>
            <a:r>
              <a:rPr lang="en-US" baseline="0" dirty="0" smtClean="0"/>
              <a:t>. He was a </a:t>
            </a:r>
            <a:r>
              <a:rPr lang="en-US" baseline="0" dirty="0" err="1" smtClean="0"/>
              <a:t>uiuc</a:t>
            </a:r>
            <a:r>
              <a:rPr lang="en-US" baseline="0" dirty="0" smtClean="0"/>
              <a:t> professor</a:t>
            </a:r>
          </a:p>
          <a:p>
            <a:r>
              <a:rPr lang="en-US" baseline="0" dirty="0" smtClean="0"/>
              <a:t>When the work was done. Estimation was done using </a:t>
            </a:r>
            <a:r>
              <a:rPr lang="en-US" baseline="0" dirty="0" err="1" smtClean="0"/>
              <a:t>gibbs</a:t>
            </a:r>
            <a:r>
              <a:rPr lang="en-US" baseline="0" dirty="0" smtClean="0"/>
              <a:t> 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40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generating the perceived score, in our setting we need to further generate the pairwise preferences.</a:t>
            </a:r>
          </a:p>
          <a:p>
            <a:endParaRPr lang="en-US" dirty="0" smtClean="0"/>
          </a:p>
          <a:p>
            <a:r>
              <a:rPr lang="en-US" dirty="0" smtClean="0"/>
              <a:t>We assume in addition to TRM, there is another step of generation,</a:t>
            </a:r>
            <a:r>
              <a:rPr lang="en-US" baseline="0" dirty="0" smtClean="0"/>
              <a:t> which draws noisy score from normal </a:t>
            </a:r>
          </a:p>
          <a:p>
            <a:r>
              <a:rPr lang="en-US" baseline="0" dirty="0" smtClean="0"/>
              <a:t>distributions with mean being the perceived scores. The variance of this normal distribution is determined by</a:t>
            </a:r>
          </a:p>
          <a:p>
            <a:r>
              <a:rPr lang="en-US" baseline="0" dirty="0" smtClean="0"/>
              <a:t>The domain expertise of the workers as well as their truthfulness.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are some examples.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74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76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7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Nate Silver is a </a:t>
            </a:r>
            <a:r>
              <a:rPr lang="en-US" sz="2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statistician who analyzes baseball and elections.</a:t>
            </a:r>
          </a:p>
          <a:p>
            <a:endParaRPr lang="en-US" sz="20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Forecast</a:t>
            </a:r>
            <a:r>
              <a:rPr lang="en-US" sz="2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 performance based on measurements such as batting average for hitters or strikeout rate for </a:t>
            </a:r>
            <a:r>
              <a:rPr lang="en-US" sz="20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pichers</a:t>
            </a:r>
            <a:endParaRPr lang="en-US" sz="20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</a:t>
            </a:r>
          </a:p>
          <a:p>
            <a:r>
              <a:rPr lang="en-US" sz="2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 players </a:t>
            </a:r>
          </a:p>
          <a:p>
            <a:endParaRPr lang="en-US" sz="20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Silver successfully called the outcomes in 49 of the 50 states in the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ited States presidential election, 2008"/>
              </a:rPr>
              <a:t>2008 U.S. Presidential election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United States presidential election, 2012"/>
              </a:rPr>
              <a:t>2012 United States presidential election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Silver correctly predicted the winner of all 50 states and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Washington, D.C."/>
              </a:rPr>
              <a:t>District of Columbia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0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02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75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83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41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33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9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01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4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increasing amount of the different types</a:t>
            </a:r>
            <a:r>
              <a:rPr lang="en-US" baseline="0" dirty="0" smtClean="0"/>
              <a:t> of data, how to we extract useful information?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social network, who are spammers? How to find communities and how to characterize?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news, how to find emerging topics? In literature, how to generate short summary for research evolution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Image recognition and </a:t>
            </a:r>
            <a:r>
              <a:rPr lang="en-US" baseline="0" dirty="0" err="1" smtClean="0"/>
              <a:t>segemantation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33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419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86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755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422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39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44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527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157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889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Weldon collected</a:t>
            </a:r>
            <a:r>
              <a:rPr lang="en-US" baseline="0" dirty="0" smtClean="0"/>
              <a:t> 1000 crabs in Naples Bay in 1893 and </a:t>
            </a:r>
          </a:p>
          <a:p>
            <a:r>
              <a:rPr lang="en-US" baseline="0" dirty="0" smtClean="0"/>
              <a:t>Measured the ratio of forehead width to the body length.</a:t>
            </a:r>
          </a:p>
          <a:p>
            <a:r>
              <a:rPr lang="en-US" baseline="0" dirty="0" smtClean="0"/>
              <a:t>He plotted the histogram and fitted with a normal distribution.</a:t>
            </a:r>
          </a:p>
          <a:p>
            <a:r>
              <a:rPr lang="en-US" baseline="0" dirty="0" smtClean="0"/>
              <a:t>However, he has his own doubts: there is a </a:t>
            </a:r>
          </a:p>
          <a:p>
            <a:r>
              <a:rPr lang="en-US" baseline="0" dirty="0" smtClean="0"/>
              <a:t>“A well-marked deviation from this normal shape”</a:t>
            </a:r>
          </a:p>
          <a:p>
            <a:r>
              <a:rPr lang="en-US" baseline="0" dirty="0" smtClean="0"/>
              <a:t>And he thinks</a:t>
            </a:r>
          </a:p>
          <a:p>
            <a:r>
              <a:rPr lang="en-US" baseline="0" dirty="0" smtClean="0"/>
              <a:t>“the units grouped together in the measured material are</a:t>
            </a:r>
          </a:p>
          <a:p>
            <a:r>
              <a:rPr lang="en-US" baseline="0" dirty="0" smtClean="0"/>
              <a:t>Not really homogeneous”</a:t>
            </a:r>
          </a:p>
          <a:p>
            <a:r>
              <a:rPr lang="en-US" baseline="0" dirty="0" smtClean="0"/>
              <a:t>In other words, he hypothesized that the crabs are possibly </a:t>
            </a:r>
          </a:p>
          <a:p>
            <a:r>
              <a:rPr lang="en-US" baseline="0" dirty="0" smtClean="0"/>
              <a:t>coming from two subspecies</a:t>
            </a:r>
          </a:p>
          <a:p>
            <a:r>
              <a:rPr lang="en-US" baseline="0" dirty="0" smtClean="0"/>
              <a:t>With limited math knowledge, he turned to Pearson for help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871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21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251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649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605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918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255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90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578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874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17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Pearson used two normal distributions to fit the data.</a:t>
            </a:r>
          </a:p>
          <a:p>
            <a:r>
              <a:rPr lang="en-US" dirty="0" smtClean="0"/>
              <a:t>Nowadays we can use</a:t>
            </a:r>
            <a:r>
              <a:rPr lang="en-US" baseline="0" dirty="0" smtClean="0"/>
              <a:t> EM algorithm to compute the MLE.</a:t>
            </a:r>
          </a:p>
          <a:p>
            <a:r>
              <a:rPr lang="en-US" baseline="0" dirty="0" smtClean="0"/>
              <a:t>At Pearson’s time computer was not invented yet so he chose to</a:t>
            </a:r>
          </a:p>
          <a:p>
            <a:r>
              <a:rPr lang="en-US" baseline="0" dirty="0" smtClean="0"/>
              <a:t>Use moment matching (he also invented mom!).</a:t>
            </a:r>
          </a:p>
          <a:p>
            <a:r>
              <a:rPr lang="en-US" baseline="0" dirty="0" smtClean="0"/>
              <a:t>Here we have 5 free variables, and thus we need to do moment</a:t>
            </a:r>
          </a:p>
          <a:p>
            <a:r>
              <a:rPr lang="en-US" baseline="0" dirty="0" smtClean="0"/>
              <a:t>Matching up to the 5</a:t>
            </a:r>
            <a:r>
              <a:rPr lang="en-US" baseline="30000" dirty="0" smtClean="0"/>
              <a:t>th</a:t>
            </a:r>
            <a:r>
              <a:rPr lang="en-US" baseline="0" dirty="0" smtClean="0"/>
              <a:t> moments.</a:t>
            </a:r>
          </a:p>
          <a:p>
            <a:r>
              <a:rPr lang="en-US" baseline="0" dirty="0" smtClean="0"/>
              <a:t>Still this was a tedious computation task which amounts to a 9</a:t>
            </a:r>
            <a:r>
              <a:rPr lang="en-US" baseline="30000" dirty="0" smtClean="0"/>
              <a:t>th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Degree poly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plot the two curves of the component and their mixture is also </a:t>
            </a:r>
          </a:p>
          <a:p>
            <a:r>
              <a:rPr lang="en-US" baseline="0" dirty="0" smtClean="0"/>
              <a:t>Shown which indeed seems a better fitting than </a:t>
            </a:r>
            <a:r>
              <a:rPr lang="en-US" baseline="0" dirty="0" err="1" smtClean="0"/>
              <a:t>walden’s</a:t>
            </a:r>
            <a:r>
              <a:rPr lang="en-US" baseline="0" dirty="0" smtClean="0"/>
              <a:t>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805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089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14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561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812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399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711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000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57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78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268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308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04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404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813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87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42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25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43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4758B-8A9A-7049-80A8-73C13EF1A2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08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5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60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9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.AppleSystemUIFont" charset="-120"/>
              <a:buChar char="-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09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 marL="685800" indent="-228600">
              <a:buFont typeface=".AppleSystemUIFont" charset="-120"/>
              <a:buChar char="-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2pPr marL="685800" indent="-228600">
              <a:buFont typeface=".AppleSystemUIFont" charset="-120"/>
              <a:buChar char="-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33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9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8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6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7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A2EC2-5615-DB43-9C31-AAE39F873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3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tiff"/><Relationship Id="rId4" Type="http://schemas.openxmlformats.org/officeDocument/2006/relationships/image" Target="../media/image14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iff"/><Relationship Id="rId4" Type="http://schemas.openxmlformats.org/officeDocument/2006/relationships/image" Target="../media/image1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4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Relationship Id="rId3" Type="http://schemas.openxmlformats.org/officeDocument/2006/relationships/image" Target="../media/image151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7.png"/><Relationship Id="rId5" Type="http://schemas.openxmlformats.org/officeDocument/2006/relationships/image" Target="../media/image90.emf"/><Relationship Id="rId6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7.png"/><Relationship Id="rId5" Type="http://schemas.openxmlformats.org/officeDocument/2006/relationships/image" Target="../media/image90.emf"/><Relationship Id="rId6" Type="http://schemas.openxmlformats.org/officeDocument/2006/relationships/image" Target="../media/image152.png"/><Relationship Id="rId7" Type="http://schemas.openxmlformats.org/officeDocument/2006/relationships/image" Target="../media/image15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7.png"/><Relationship Id="rId5" Type="http://schemas.openxmlformats.org/officeDocument/2006/relationships/image" Target="../media/image90.emf"/><Relationship Id="rId6" Type="http://schemas.openxmlformats.org/officeDocument/2006/relationships/image" Target="../media/image152.png"/><Relationship Id="rId7" Type="http://schemas.openxmlformats.org/officeDocument/2006/relationships/image" Target="../media/image15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90.emf"/><Relationship Id="rId5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diagramData" Target="../diagrams/data6.xml"/><Relationship Id="rId5" Type="http://schemas.openxmlformats.org/officeDocument/2006/relationships/diagramLayout" Target="../diagrams/layout6.xml"/><Relationship Id="rId6" Type="http://schemas.openxmlformats.org/officeDocument/2006/relationships/diagramQuickStyle" Target="../diagrams/quickStyle6.xml"/><Relationship Id="rId7" Type="http://schemas.openxmlformats.org/officeDocument/2006/relationships/diagramColors" Target="../diagrams/colors6.xml"/><Relationship Id="rId8" Type="http://schemas.microsoft.com/office/2007/relationships/diagramDrawing" Target="../diagrams/drawing6.xml"/><Relationship Id="rId9" Type="http://schemas.openxmlformats.org/officeDocument/2006/relationships/image" Target="../media/image38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png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2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chart" Target="../charts/chart9.xml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9.png"/><Relationship Id="rId1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6.png"/><Relationship Id="rId4" Type="http://schemas.openxmlformats.org/officeDocument/2006/relationships/chart" Target="../charts/chart10.xml"/><Relationship Id="rId5" Type="http://schemas.openxmlformats.org/officeDocument/2006/relationships/chart" Target="../charts/chart11.xml"/><Relationship Id="rId6" Type="http://schemas.openxmlformats.org/officeDocument/2006/relationships/chart" Target="../charts/chart12.xml"/><Relationship Id="rId7" Type="http://schemas.openxmlformats.org/officeDocument/2006/relationships/image" Target="../media/image74.png"/><Relationship Id="rId8" Type="http://schemas.openxmlformats.org/officeDocument/2006/relationships/chart" Target="../charts/chart13.xml"/><Relationship Id="rId9" Type="http://schemas.openxmlformats.org/officeDocument/2006/relationships/image" Target="../media/image77.png"/><Relationship Id="rId10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9.png"/><Relationship Id="rId1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6.png"/><Relationship Id="rId4" Type="http://schemas.openxmlformats.org/officeDocument/2006/relationships/chart" Target="../charts/chart14.xml"/><Relationship Id="rId5" Type="http://schemas.openxmlformats.org/officeDocument/2006/relationships/chart" Target="../charts/chart15.xml"/><Relationship Id="rId6" Type="http://schemas.openxmlformats.org/officeDocument/2006/relationships/chart" Target="../charts/chart16.xml"/><Relationship Id="rId7" Type="http://schemas.openxmlformats.org/officeDocument/2006/relationships/image" Target="../media/image74.png"/><Relationship Id="rId8" Type="http://schemas.openxmlformats.org/officeDocument/2006/relationships/chart" Target="../charts/chart17.xml"/><Relationship Id="rId9" Type="http://schemas.openxmlformats.org/officeDocument/2006/relationships/image" Target="../media/image77.png"/><Relationship Id="rId10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2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90.emf"/><Relationship Id="rId5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iff"/><Relationship Id="rId4" Type="http://schemas.openxmlformats.org/officeDocument/2006/relationships/image" Target="../media/image100.tiff"/><Relationship Id="rId5" Type="http://schemas.openxmlformats.org/officeDocument/2006/relationships/image" Target="../media/image101.tiff"/><Relationship Id="rId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8.tif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481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481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1.png"/><Relationship Id="rId4" Type="http://schemas.openxmlformats.org/officeDocument/2006/relationships/image" Target="../media/image106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491.png"/><Relationship Id="rId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480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480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490.png"/><Relationship Id="rId5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490.png"/><Relationship Id="rId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500.png"/><Relationship Id="rId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500.png"/><Relationship Id="rId6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460.png"/><Relationship Id="rId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6.png"/><Relationship Id="rId5" Type="http://schemas.openxmlformats.org/officeDocument/2006/relationships/image" Target="../media/image1460.png"/><Relationship Id="rId6" Type="http://schemas.openxmlformats.org/officeDocument/2006/relationships/image" Target="../media/image1520.png"/><Relationship Id="rId7" Type="http://schemas.openxmlformats.org/officeDocument/2006/relationships/image" Target="../media/image108.png"/><Relationship Id="rId8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460.png"/><Relationship Id="rId6" Type="http://schemas.openxmlformats.org/officeDocument/2006/relationships/image" Target="../media/image1520.png"/><Relationship Id="rId7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460.png"/><Relationship Id="rId6" Type="http://schemas.openxmlformats.org/officeDocument/2006/relationships/image" Target="../media/image109.gif"/><Relationship Id="rId7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460.png"/><Relationship Id="rId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chart" Target="../charts/chart24.xml"/><Relationship Id="rId5" Type="http://schemas.openxmlformats.org/officeDocument/2006/relationships/chart" Target="../charts/chart25.xml"/><Relationship Id="rId6" Type="http://schemas.openxmlformats.org/officeDocument/2006/relationships/chart" Target="../charts/chart26.xml"/><Relationship Id="rId7" Type="http://schemas.openxmlformats.org/officeDocument/2006/relationships/chart" Target="../charts/chart27.xml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tiff"/><Relationship Id="rId4" Type="http://schemas.openxmlformats.org/officeDocument/2006/relationships/image" Target="../media/image132.png"/><Relationship Id="rId5" Type="http://schemas.openxmlformats.org/officeDocument/2006/relationships/image" Target="../media/image1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iff"/><Relationship Id="rId4" Type="http://schemas.openxmlformats.org/officeDocument/2006/relationships/image" Target="../media/image14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latin typeface="Copperplate Gothic Bold" charset="0"/>
                <a:ea typeface="Copperplate Gothic Bold" charset="0"/>
                <a:cs typeface="Copperplate Gothic Bold" charset="0"/>
              </a:rPr>
              <a:t>Probabilistic Latent Variable Models for Knowledge Discovery and Optimization</a:t>
            </a:r>
            <a:endParaRPr lang="en-US" sz="4000" dirty="0">
              <a:latin typeface="Copperplate Gothic Bold" charset="0"/>
              <a:ea typeface="Copperplate Gothic Bold" charset="0"/>
              <a:cs typeface="Copperplate Gothic Bol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03041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Xiaolong</a:t>
            </a:r>
            <a:r>
              <a:rPr lang="en-US" dirty="0" smtClean="0"/>
              <a:t> Wang</a:t>
            </a:r>
          </a:p>
          <a:p>
            <a:r>
              <a:rPr lang="en-US" dirty="0" smtClean="0"/>
              <a:t>Department of Computer Science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Apr-3-2016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485" y="4642104"/>
            <a:ext cx="2977029" cy="11787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876800"/>
            <a:ext cx="35542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Doctoral </a:t>
            </a:r>
            <a:r>
              <a:rPr lang="en-US" sz="1600" i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Committee: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Prof.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Chengxiang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Zhai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Chair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Prof.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Jiawei Han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Prof.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David Forsyth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Prof. Joy Ying Zhang, CMU &amp; Facebook</a:t>
            </a:r>
          </a:p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Prof. Angelia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Nedich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UIUC &amp; ASU </a:t>
            </a:r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03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9407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PLANS: Evaluation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8276" y="4908331"/>
            <a:ext cx="232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Stock exchange (Asian)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62601" y="4687669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Politicians (Asian), </a:t>
            </a:r>
          </a:p>
          <a:p>
            <a:r>
              <a:rPr lang="en-US" dirty="0" smtClean="0"/>
              <a:t>Masao </a:t>
            </a:r>
            <a:r>
              <a:rPr lang="en-US" dirty="0" err="1" smtClean="0"/>
              <a:t>Iwasato</a:t>
            </a:r>
            <a:r>
              <a:rPr lang="en-US" dirty="0" smtClean="0"/>
              <a:t> is Lee Teng-Hui’s Japanese name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8446"/>
            <a:ext cx="12192000" cy="2147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083" y="3749187"/>
            <a:ext cx="1295400" cy="1159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296" y="3747536"/>
            <a:ext cx="854491" cy="85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5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PLANS: Evaluation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157"/>
            <a:ext cx="12115800" cy="21552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155" y="3886200"/>
            <a:ext cx="737289" cy="869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8276" y="4908331"/>
            <a:ext cx="2565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Locations known for </a:t>
            </a:r>
          </a:p>
          <a:p>
            <a:r>
              <a:rPr lang="en-US" dirty="0" smtClean="0"/>
              <a:t>its technology companies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869508"/>
            <a:ext cx="2676090" cy="7329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00800" y="4908331"/>
            <a:ext cx="3895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Universities either in Midwest or known for its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430711" cy="4351338"/>
          </a:xfrm>
        </p:spPr>
        <p:txBody>
          <a:bodyPr>
            <a:normAutofit/>
          </a:bodyPr>
          <a:lstStyle/>
          <a:p>
            <a:r>
              <a:rPr lang="en-US" b="1" i="1" dirty="0"/>
              <a:t>Sensitivity </a:t>
            </a:r>
            <a:r>
              <a:rPr lang="en-US" b="1" i="1" dirty="0" smtClean="0"/>
              <a:t>analysis</a:t>
            </a:r>
            <a:endParaRPr lang="en-US" b="1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035" y="0"/>
            <a:ext cx="9050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0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PLANS: Evaluation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4864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90688"/>
            <a:ext cx="54864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24000" y="5569527"/>
                <a:ext cx="415620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With a larger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charset="0"/>
                      </a:rPr>
                      <m:t>𝛽</m:t>
                    </m:r>
                    <m:r>
                      <a:rPr lang="en-US" altLang="zh-CN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charset="0"/>
                      </a:rPr>
                      <m:t>the</m:t>
                    </m:r>
                  </m:oMath>
                </a14:m>
                <a:r>
                  <a:rPr lang="en-US" altLang="zh-CN" dirty="0" smtClean="0"/>
                  <a:t> numbers of customers </a:t>
                </a:r>
              </a:p>
              <a:p>
                <a:r>
                  <a:rPr lang="en-US" altLang="zh-CN" dirty="0"/>
                  <a:t>a</a:t>
                </a:r>
                <a:r>
                  <a:rPr lang="en-US" altLang="zh-CN" dirty="0" smtClean="0"/>
                  <a:t>t tables converge to larger values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569527"/>
                <a:ext cx="4156202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173" t="-5660" r="-14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103578" y="5395613"/>
            <a:ext cx="3632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initial burn-in, most customers </a:t>
            </a:r>
          </a:p>
          <a:p>
            <a:r>
              <a:rPr lang="en-US" dirty="0"/>
              <a:t>c</a:t>
            </a:r>
            <a:r>
              <a:rPr lang="en-US" dirty="0" smtClean="0"/>
              <a:t>hooses existing tables instead of </a:t>
            </a:r>
          </a:p>
          <a:p>
            <a:r>
              <a:rPr lang="en-US" dirty="0" smtClean="0"/>
              <a:t>exploring new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5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PLANS: Evaluation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400"/>
            <a:ext cx="54864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90688"/>
            <a:ext cx="5486400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28305" y="5348288"/>
            <a:ext cx="3610495" cy="6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days when sort &amp; prune of tables occurs slowly increase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89865" y="5334000"/>
            <a:ext cx="3610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sort &amp; prune occurs, the number of tables shrink from 1.5M to 0.75M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8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/>
              <a:t>PLANS</a:t>
            </a:r>
            <a:r>
              <a:rPr lang="en-US" sz="4900" dirty="0" smtClean="0"/>
              <a:t>: Summary</a:t>
            </a:r>
            <a:br>
              <a:rPr lang="en-US" sz="4900" dirty="0" smtClean="0"/>
            </a:br>
            <a:r>
              <a:rPr lang="en-US" sz="3100" dirty="0"/>
              <a:t>a general PLVM for phrasal </a:t>
            </a:r>
            <a:r>
              <a:rPr lang="en-US" sz="3100" dirty="0" smtClean="0"/>
              <a:t>allocation and embedding</a:t>
            </a:r>
            <a:endParaRPr lang="en-US" sz="3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Phrasal Allocation and Embedding</a:t>
            </a:r>
            <a:r>
              <a:rPr lang="en-US" dirty="0" smtClean="0"/>
              <a:t>:</a:t>
            </a:r>
          </a:p>
          <a:p>
            <a:pPr lvl="1"/>
            <a:r>
              <a:rPr lang="en-US" i="1" dirty="0" smtClean="0">
                <a:solidFill>
                  <a:srgbClr val="F82A71"/>
                </a:solidFill>
              </a:rPr>
              <a:t>Transient Chinese Restaurant Process</a:t>
            </a:r>
            <a:endParaRPr lang="en-US" i="1" dirty="0" smtClean="0"/>
          </a:p>
          <a:p>
            <a:pPr lvl="2"/>
            <a:r>
              <a:rPr lang="en-US" dirty="0" smtClean="0"/>
              <a:t>Nonparametric partial-generative model</a:t>
            </a:r>
          </a:p>
          <a:p>
            <a:pPr lvl="2"/>
            <a:r>
              <a:rPr lang="en-US" dirty="0" smtClean="0"/>
              <a:t>Dynamical aging, sorting and pruning the phrases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Efficient Optimization -- </a:t>
            </a:r>
            <a:r>
              <a:rPr lang="en-US" i="1" u="sng" dirty="0" smtClean="0">
                <a:solidFill>
                  <a:srgbClr val="C00000"/>
                </a:solidFill>
              </a:rPr>
              <a:t>EM with Posterior </a:t>
            </a:r>
            <a:r>
              <a:rPr lang="en-US" i="1" u="sng" dirty="0">
                <a:solidFill>
                  <a:srgbClr val="C00000"/>
                </a:solidFill>
              </a:rPr>
              <a:t>S</a:t>
            </a:r>
            <a:r>
              <a:rPr lang="en-US" i="1" u="sng" dirty="0" smtClean="0">
                <a:solidFill>
                  <a:srgbClr val="C00000"/>
                </a:solidFill>
              </a:rPr>
              <a:t>ampling</a:t>
            </a:r>
            <a:r>
              <a:rPr lang="en-US" dirty="0" smtClean="0"/>
              <a:t>: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Negative Sampling</a:t>
            </a:r>
          </a:p>
          <a:p>
            <a:pPr lvl="2"/>
            <a:r>
              <a:rPr lang="en-US" dirty="0" smtClean="0"/>
              <a:t>Efficient embedding estimation 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Simulated Annealing</a:t>
            </a:r>
          </a:p>
          <a:p>
            <a:pPr lvl="2"/>
            <a:r>
              <a:rPr lang="en-US" dirty="0" smtClean="0"/>
              <a:t>Reducing stochastic behavior of sampling </a:t>
            </a:r>
          </a:p>
          <a:p>
            <a:pPr lvl="1"/>
            <a:r>
              <a:rPr lang="en-US" i="1" dirty="0">
                <a:solidFill>
                  <a:srgbClr val="F82A71"/>
                </a:solidFill>
              </a:rPr>
              <a:t>Multithread Training</a:t>
            </a:r>
          </a:p>
          <a:p>
            <a:pPr lvl="2"/>
            <a:r>
              <a:rPr lang="en-US" dirty="0" err="1" smtClean="0"/>
              <a:t>Hogwild</a:t>
            </a:r>
            <a:r>
              <a:rPr lang="en-US" dirty="0" smtClean="0"/>
              <a:t> and minimal-lock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0"/>
            <a:ext cx="1346200" cy="1346200"/>
          </a:xfrm>
          <a:prstGeom prst="rect">
            <a:avLst/>
          </a:prstGeom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38200" y="1752600"/>
            <a:ext cx="3718961" cy="697963"/>
            <a:chOff x="2202547" y="4557289"/>
            <a:chExt cx="3718961" cy="697963"/>
          </a:xfrm>
        </p:grpSpPr>
        <p:grpSp>
          <p:nvGrpSpPr>
            <p:cNvPr id="10" name="Group 9"/>
            <p:cNvGrpSpPr/>
            <p:nvPr/>
          </p:nvGrpSpPr>
          <p:grpSpPr>
            <a:xfrm>
              <a:off x="2551529" y="4557289"/>
              <a:ext cx="3369979" cy="697963"/>
              <a:chOff x="1023320" y="1340"/>
              <a:chExt cx="3369979" cy="697963"/>
            </a:xfrm>
          </p:grpSpPr>
          <p:sp>
            <p:nvSpPr>
              <p:cNvPr id="12" name="Pentagon 11"/>
              <p:cNvSpPr/>
              <p:nvPr/>
            </p:nvSpPr>
            <p:spPr>
              <a:xfrm rot="10800000">
                <a:off x="1023320" y="1340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3" name="Pentagon 4"/>
              <p:cNvSpPr/>
              <p:nvPr/>
            </p:nvSpPr>
            <p:spPr>
              <a:xfrm>
                <a:off x="1197811" y="1340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Flexible Modelling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2202547" y="4557289"/>
              <a:ext cx="697963" cy="69796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4" name="Group 13"/>
          <p:cNvGrpSpPr/>
          <p:nvPr/>
        </p:nvGrpSpPr>
        <p:grpSpPr>
          <a:xfrm>
            <a:off x="5029200" y="1752600"/>
            <a:ext cx="3718961" cy="697963"/>
            <a:chOff x="2202547" y="5463600"/>
            <a:chExt cx="3718961" cy="697963"/>
          </a:xfrm>
        </p:grpSpPr>
        <p:grpSp>
          <p:nvGrpSpPr>
            <p:cNvPr id="15" name="Group 14"/>
            <p:cNvGrpSpPr/>
            <p:nvPr/>
          </p:nvGrpSpPr>
          <p:grpSpPr>
            <a:xfrm>
              <a:off x="2551529" y="5463600"/>
              <a:ext cx="3369979" cy="697963"/>
              <a:chOff x="1023320" y="907651"/>
              <a:chExt cx="3369979" cy="697963"/>
            </a:xfrm>
          </p:grpSpPr>
          <p:sp>
            <p:nvSpPr>
              <p:cNvPr id="17" name="Pentagon 16"/>
              <p:cNvSpPr/>
              <p:nvPr/>
            </p:nvSpPr>
            <p:spPr>
              <a:xfrm rot="10800000">
                <a:off x="1023320" y="90765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Pentagon 7"/>
              <p:cNvSpPr/>
              <p:nvPr/>
            </p:nvSpPr>
            <p:spPr>
              <a:xfrm rot="21600000">
                <a:off x="1197811" y="90765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Powerful Tool for KDD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2202547" y="5463600"/>
              <a:ext cx="697963" cy="697963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9" name="Group 18"/>
          <p:cNvGrpSpPr/>
          <p:nvPr/>
        </p:nvGrpSpPr>
        <p:grpSpPr>
          <a:xfrm>
            <a:off x="819462" y="3733800"/>
            <a:ext cx="3718961" cy="697963"/>
            <a:chOff x="2202547" y="6369910"/>
            <a:chExt cx="3718961" cy="697963"/>
          </a:xfrm>
        </p:grpSpPr>
        <p:grpSp>
          <p:nvGrpSpPr>
            <p:cNvPr id="20" name="Group 19"/>
            <p:cNvGrpSpPr/>
            <p:nvPr/>
          </p:nvGrpSpPr>
          <p:grpSpPr>
            <a:xfrm>
              <a:off x="2551529" y="6369910"/>
              <a:ext cx="3369979" cy="697963"/>
              <a:chOff x="1023320" y="1813961"/>
              <a:chExt cx="3369979" cy="697963"/>
            </a:xfrm>
          </p:grpSpPr>
          <p:sp>
            <p:nvSpPr>
              <p:cNvPr id="22" name="Pentagon 21"/>
              <p:cNvSpPr/>
              <p:nvPr/>
            </p:nvSpPr>
            <p:spPr>
              <a:xfrm rot="10800000">
                <a:off x="1023320" y="181396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Pentagon 10"/>
              <p:cNvSpPr/>
              <p:nvPr/>
            </p:nvSpPr>
            <p:spPr>
              <a:xfrm>
                <a:off x="1197811" y="181396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Efficient Optimization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2202547" y="6369910"/>
              <a:ext cx="697963" cy="697963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80503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PLVM Models </a:t>
            </a:r>
            <a:r>
              <a:rPr lang="en-US" b="1" i="1" dirty="0">
                <a:solidFill>
                  <a:srgbClr val="F82A71"/>
                </a:solidFill>
              </a:rPr>
              <a:t>K</a:t>
            </a:r>
            <a:r>
              <a:rPr lang="en-US" b="1" i="1" dirty="0" smtClean="0">
                <a:solidFill>
                  <a:srgbClr val="F82A71"/>
                </a:solidFill>
              </a:rPr>
              <a:t>nowledge</a:t>
            </a:r>
            <a:r>
              <a:rPr lang="en-US" dirty="0" smtClean="0"/>
              <a:t> as </a:t>
            </a:r>
            <a:r>
              <a:rPr lang="en-US" dirty="0"/>
              <a:t>L</a:t>
            </a:r>
            <a:r>
              <a:rPr lang="en-US" dirty="0" smtClean="0"/>
              <a:t>atent </a:t>
            </a:r>
            <a:r>
              <a:rPr lang="en-US" dirty="0"/>
              <a:t>V</a:t>
            </a:r>
            <a:r>
              <a:rPr lang="en-US" dirty="0" smtClean="0"/>
              <a:t>ariables</a:t>
            </a:r>
          </a:p>
          <a:p>
            <a:pPr lvl="1"/>
            <a:r>
              <a:rPr lang="en-US" dirty="0" smtClean="0"/>
              <a:t>Knowledge discover amounts to Maximum Likelihood Estimation or Bayesian Inference</a:t>
            </a:r>
          </a:p>
          <a:p>
            <a:pPr lvl="1"/>
            <a:r>
              <a:rPr lang="en-US" dirty="0" smtClean="0"/>
              <a:t>PLVM is a powerful and flexible tool </a:t>
            </a:r>
          </a:p>
          <a:p>
            <a:pPr lvl="2"/>
            <a:r>
              <a:rPr lang="en-US" dirty="0" smtClean="0"/>
              <a:t>PLVM is a generative process to explain the observations as distributions parametrized by the latent variables</a:t>
            </a:r>
          </a:p>
          <a:p>
            <a:pPr lvl="2"/>
            <a:r>
              <a:rPr lang="en-US" dirty="0" smtClean="0"/>
              <a:t>Each generative step in PLVM is simple and flexible</a:t>
            </a:r>
          </a:p>
          <a:p>
            <a:pPr lvl="2"/>
            <a:r>
              <a:rPr lang="en-US" dirty="0" smtClean="0"/>
              <a:t>PLVM Models data of different types: continuous, discrete, distribution, uncertainty, etc.</a:t>
            </a:r>
          </a:p>
          <a:p>
            <a:r>
              <a:rPr lang="en-US" dirty="0" smtClean="0"/>
              <a:t>PLVM Can be </a:t>
            </a:r>
            <a:r>
              <a:rPr lang="en-US" dirty="0"/>
              <a:t>L</a:t>
            </a:r>
            <a:r>
              <a:rPr lang="en-US" dirty="0" smtClean="0"/>
              <a:t>everaged for </a:t>
            </a:r>
            <a:r>
              <a:rPr lang="en-US" b="1" i="1" dirty="0" smtClean="0">
                <a:solidFill>
                  <a:srgbClr val="F82A71"/>
                </a:solidFill>
              </a:rPr>
              <a:t>Optimization by Model Reduction or Sampling</a:t>
            </a:r>
          </a:p>
          <a:p>
            <a:pPr lvl="1"/>
            <a:r>
              <a:rPr lang="en-US" dirty="0" smtClean="0"/>
              <a:t>Improves efficiency of existing algorithms such as Maximum Entropy</a:t>
            </a:r>
          </a:p>
          <a:p>
            <a:pPr lvl="1"/>
            <a:r>
              <a:rPr lang="en-US" dirty="0" smtClean="0"/>
              <a:t>For complicated posterior, trades tractability with accuracy by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105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045201" y="589556"/>
            <a:ext cx="5308599" cy="876700"/>
            <a:chOff x="1070058" y="723500"/>
            <a:chExt cx="9648741" cy="1574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058" y="804078"/>
              <a:ext cx="2417692" cy="140824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2264" y="723500"/>
              <a:ext cx="2148821" cy="1569397"/>
            </a:xfrm>
            <a:prstGeom prst="round2DiagRect">
              <a:avLst>
                <a:gd name="adj1" fmla="val 16667"/>
                <a:gd name="adj2" fmla="val 5000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947" y="945819"/>
              <a:ext cx="1465190" cy="1319642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9" y="723500"/>
              <a:ext cx="1574800" cy="157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283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PLVM: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PLVM for </a:t>
            </a:r>
            <a:r>
              <a:rPr lang="en-US" dirty="0"/>
              <a:t>GAN (Generative adversarial networks)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106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045201" y="589556"/>
            <a:ext cx="5308599" cy="876700"/>
            <a:chOff x="1070058" y="723500"/>
            <a:chExt cx="9648741" cy="1574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058" y="804078"/>
              <a:ext cx="2417692" cy="140824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2264" y="723500"/>
              <a:ext cx="2148821" cy="1569397"/>
            </a:xfrm>
            <a:prstGeom prst="round2DiagRect">
              <a:avLst>
                <a:gd name="adj1" fmla="val 16667"/>
                <a:gd name="adj2" fmla="val 5000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947" y="945819"/>
              <a:ext cx="1465190" cy="1319642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9" y="723500"/>
              <a:ext cx="1574800" cy="15748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2508180"/>
            <a:ext cx="6370877" cy="43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8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PLVM: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PLVM for </a:t>
            </a:r>
            <a:r>
              <a:rPr lang="en-US" dirty="0"/>
              <a:t>GAN (Generative adversarial networks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107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045201" y="589556"/>
            <a:ext cx="5308599" cy="876700"/>
            <a:chOff x="1070058" y="723500"/>
            <a:chExt cx="9648741" cy="1574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058" y="804078"/>
              <a:ext cx="2417692" cy="140824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2264" y="723500"/>
              <a:ext cx="2148821" cy="1569397"/>
            </a:xfrm>
            <a:prstGeom prst="round2DiagRect">
              <a:avLst>
                <a:gd name="adj1" fmla="val 16667"/>
                <a:gd name="adj2" fmla="val 5000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947" y="945819"/>
              <a:ext cx="1465190" cy="1319642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9" y="723500"/>
              <a:ext cx="1574800" cy="15748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2508180"/>
            <a:ext cx="6370877" cy="43498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005977" y="2373243"/>
            <a:ext cx="3119224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B050"/>
                </a:solidFill>
              </a:rPr>
              <a:t>Multi-Discriminators Learnt in </a:t>
            </a:r>
            <a:r>
              <a:rPr lang="en-US" sz="2200" b="1" dirty="0" smtClean="0">
                <a:solidFill>
                  <a:srgbClr val="F82A71"/>
                </a:solidFill>
              </a:rPr>
              <a:t>PLVM</a:t>
            </a:r>
            <a:r>
              <a:rPr lang="en-US" sz="2200" b="1" dirty="0" smtClean="0">
                <a:solidFill>
                  <a:srgbClr val="00B050"/>
                </a:solidFill>
              </a:rPr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rgbClr val="00B050"/>
                </a:solidFill>
              </a:rPr>
              <a:t>Product of experts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00" y="2508180"/>
            <a:ext cx="2971800" cy="160043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B050"/>
                </a:solidFill>
              </a:rPr>
              <a:t>Multi-Generators Learnt in </a:t>
            </a:r>
            <a:r>
              <a:rPr lang="en-US" sz="2200" b="1" dirty="0" smtClean="0">
                <a:solidFill>
                  <a:srgbClr val="F82A71"/>
                </a:solidFill>
              </a:rPr>
              <a:t>PLVM</a:t>
            </a:r>
            <a:r>
              <a:rPr lang="en-US" sz="2200" b="1" dirty="0" smtClean="0">
                <a:solidFill>
                  <a:srgbClr val="00B050"/>
                </a:solidFill>
              </a:rPr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rgbClr val="00B050"/>
                </a:solidFill>
              </a:rPr>
              <a:t>Each one learns a different style</a:t>
            </a:r>
          </a:p>
        </p:txBody>
      </p:sp>
      <p:cxnSp>
        <p:nvCxnSpPr>
          <p:cNvPr id="16" name="Curved Connector 15"/>
          <p:cNvCxnSpPr/>
          <p:nvPr/>
        </p:nvCxnSpPr>
        <p:spPr>
          <a:xfrm rot="16200000" flipH="1">
            <a:off x="2971800" y="3429000"/>
            <a:ext cx="1676400" cy="15240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>
            <a:off x="6784288" y="3197912"/>
            <a:ext cx="1447800" cy="99557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9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Copperplate Gothic Bold" charset="0"/>
                <a:ea typeface="Copperplate Gothic Bold" charset="0"/>
                <a:cs typeface="Copperplate Gothic Bold" charset="0"/>
              </a:rPr>
              <a:t>Thank You!</a:t>
            </a:r>
            <a:endParaRPr lang="en-US" sz="8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n-US" sz="4800" dirty="0" smtClean="0">
                <a:latin typeface="Copperplate" charset="0"/>
                <a:ea typeface="Copperplate" charset="0"/>
                <a:cs typeface="Copperplate" charset="0"/>
              </a:rPr>
              <a:t>Questions?</a:t>
            </a:r>
            <a:endParaRPr lang="en-US" sz="4800" dirty="0">
              <a:latin typeface="Copperplate" charset="0"/>
              <a:ea typeface="Copperplate" charset="0"/>
              <a:cs typeface="Copperplate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8" y="804078"/>
            <a:ext cx="2417692" cy="14082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264" y="723500"/>
            <a:ext cx="2148821" cy="1569397"/>
          </a:xfrm>
          <a:prstGeom prst="round2DiagRect">
            <a:avLst>
              <a:gd name="adj1" fmla="val 16667"/>
              <a:gd name="adj2" fmla="val 5000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947" y="945819"/>
            <a:ext cx="1465190" cy="13196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723500"/>
            <a:ext cx="1574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Evolution Graph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172200" y="1773532"/>
            <a:ext cx="5715000" cy="2730697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rgbClr val="00B050"/>
                </a:solidFill>
                <a:latin typeface=""/>
              </a:rPr>
              <a:t>Discovering the Research Topics</a:t>
            </a:r>
            <a:endParaRPr lang="en-US" sz="2800" dirty="0">
              <a:solidFill>
                <a:srgbClr val="00B050"/>
              </a:solidFill>
              <a:latin typeface="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Milestone </a:t>
            </a:r>
            <a:r>
              <a:rPr lang="en-US" sz="2000" dirty="0" smtClean="0">
                <a:solidFill>
                  <a:srgbClr val="F82A71"/>
                </a:solidFill>
                <a:latin typeface=""/>
              </a:rPr>
              <a:t>Papers</a:t>
            </a:r>
            <a:endParaRPr lang="en-US" sz="2000" dirty="0">
              <a:solidFill>
                <a:srgbClr val="F82A71"/>
              </a:solidFill>
              <a:latin typeface="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F82A71"/>
                </a:solidFill>
                <a:latin typeface=""/>
              </a:rPr>
              <a:t>Topic </a:t>
            </a:r>
            <a:r>
              <a:rPr lang="en-US" sz="2000" dirty="0">
                <a:solidFill>
                  <a:srgbClr val="F82A71"/>
                </a:solidFill>
                <a:latin typeface=""/>
              </a:rPr>
              <a:t>Temporal Strength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F82A71"/>
                </a:solidFill>
                <a:latin typeface=""/>
              </a:rPr>
              <a:t>Topic </a:t>
            </a:r>
            <a:r>
              <a:rPr lang="en-US" sz="2000" dirty="0">
                <a:solidFill>
                  <a:srgbClr val="F82A71"/>
                </a:solidFill>
                <a:latin typeface=""/>
              </a:rPr>
              <a:t>Keywords</a:t>
            </a:r>
          </a:p>
          <a:p>
            <a:r>
              <a:rPr lang="en-US" sz="2800" dirty="0" smtClean="0">
                <a:solidFill>
                  <a:srgbClr val="00B050"/>
                </a:solidFill>
                <a:latin typeface=""/>
              </a:rPr>
              <a:t>Discovering the Theme Evolution</a:t>
            </a:r>
            <a:endParaRPr lang="en-US" sz="2800" dirty="0">
              <a:solidFill>
                <a:srgbClr val="00B050"/>
              </a:solidFill>
              <a:latin typeface="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82A71"/>
                </a:solidFill>
                <a:latin typeface=""/>
              </a:rPr>
              <a:t>Topic Importance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F82A71"/>
                </a:solidFill>
                <a:latin typeface=""/>
              </a:rPr>
              <a:t>Topic </a:t>
            </a:r>
            <a:r>
              <a:rPr lang="en-US" sz="2000" dirty="0">
                <a:solidFill>
                  <a:srgbClr val="F82A71"/>
                </a:solidFill>
                <a:latin typeface=""/>
              </a:rPr>
              <a:t>Dependency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F82A71"/>
                </a:solidFill>
                <a:latin typeface=""/>
              </a:rPr>
              <a:t>Evolution </a:t>
            </a:r>
            <a:r>
              <a:rPr lang="en-US" sz="2000" dirty="0">
                <a:solidFill>
                  <a:srgbClr val="F82A71"/>
                </a:solidFill>
                <a:latin typeface=""/>
              </a:rPr>
              <a:t>Patterns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5260329" cy="3064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7950" y="5050577"/>
            <a:ext cx="6896100" cy="9194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Citation-LDA: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</a:p>
          <a:p>
            <a:r>
              <a:rPr lang="en-US" sz="2400" dirty="0" smtClean="0">
                <a:solidFill>
                  <a:srgbClr val="00B0F0"/>
                </a:solidFill>
              </a:rPr>
              <a:t>A General Modeling Approach for </a:t>
            </a:r>
            <a:r>
              <a:rPr lang="en-US" sz="2400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Network </a:t>
            </a:r>
            <a:r>
              <a:rPr lang="en-US" sz="24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Data</a:t>
            </a:r>
            <a:endParaRPr lang="en-US" sz="2400" b="1" i="1" u="sng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09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992576" y="1100093"/>
            <a:ext cx="3889681" cy="2210954"/>
            <a:chOff x="7609329" y="639511"/>
            <a:chExt cx="4658871" cy="256163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9329" y="1039621"/>
              <a:ext cx="4658871" cy="118829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64574" y="2095302"/>
              <a:ext cx="4548380" cy="110584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663170" y="639511"/>
              <a:ext cx="24851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u="sng" dirty="0" smtClean="0"/>
                <a:t>Posterior Expectation:</a:t>
              </a:r>
              <a:endParaRPr lang="en-US" sz="2000" i="1" u="sng" dirty="0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878" y="3311829"/>
            <a:ext cx="4205004" cy="2434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Citation-LDA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508476"/>
              </p:ext>
            </p:extLst>
          </p:nvPr>
        </p:nvGraphicFramePr>
        <p:xfrm>
          <a:off x="685800" y="1636676"/>
          <a:ext cx="7199328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{793D81CF-94F2-401A-BA57-92F5A7B2D0C5}</a:tableStyleId>
              </a:tblPr>
              <a:tblGrid>
                <a:gridCol w="1363386"/>
                <a:gridCol w="2686402"/>
                <a:gridCol w="314954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82A7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LDA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Citation-LDA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82A71"/>
                          </a:solidFill>
                        </a:rPr>
                        <a:t>Topic</a:t>
                      </a:r>
                      <a:endParaRPr lang="en-US" dirty="0">
                        <a:solidFill>
                          <a:srgbClr val="F82A7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over </a:t>
                      </a:r>
                      <a:r>
                        <a:rPr lang="en-US" i="1" dirty="0" smtClean="0">
                          <a:solidFill>
                            <a:srgbClr val="C00000"/>
                          </a:solidFill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Words</a:t>
                      </a:r>
                      <a:endParaRPr lang="en-US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Distribution over </a:t>
                      </a:r>
                      <a:r>
                        <a:rPr lang="en-US" sz="1800" i="1" kern="1200" dirty="0" smtClean="0">
                          <a:solidFill>
                            <a:srgbClr val="C00000"/>
                          </a:solidFill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Cited</a:t>
                      </a:r>
                      <a:r>
                        <a:rPr lang="en-US" dirty="0" smtClean="0"/>
                        <a:t> </a:t>
                      </a:r>
                      <a:r>
                        <a:rPr lang="en-US" sz="1800" i="1" kern="1200" dirty="0" smtClean="0">
                          <a:solidFill>
                            <a:srgbClr val="C00000"/>
                          </a:solidFill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Papers</a:t>
                      </a:r>
                      <a:endParaRPr lang="en-US" sz="1800" i="1" kern="1200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82A71"/>
                          </a:solidFill>
                        </a:rPr>
                        <a:t>Document</a:t>
                      </a:r>
                      <a:endParaRPr lang="en-US" dirty="0">
                        <a:solidFill>
                          <a:srgbClr val="F82A7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Bag of </a:t>
                      </a:r>
                      <a:r>
                        <a:rPr lang="en-US" sz="1800" i="1" kern="1200" dirty="0" smtClean="0">
                          <a:solidFill>
                            <a:srgbClr val="C00000"/>
                          </a:solidFill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Words</a:t>
                      </a:r>
                      <a:endParaRPr lang="en-US" sz="1800" i="1" kern="1200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Bag of </a:t>
                      </a:r>
                      <a:r>
                        <a:rPr lang="en-US" sz="1800" i="1" kern="1200" dirty="0" smtClean="0">
                          <a:solidFill>
                            <a:srgbClr val="C00000"/>
                          </a:solidFill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Cited</a:t>
                      </a:r>
                      <a:r>
                        <a:rPr lang="en-US" dirty="0" smtClean="0"/>
                        <a:t> </a:t>
                      </a:r>
                      <a:r>
                        <a:rPr lang="en-US" sz="1800" i="1" kern="1200" dirty="0" smtClean="0">
                          <a:solidFill>
                            <a:srgbClr val="C00000"/>
                          </a:solidFill>
                          <a:latin typeface="Latin Modern Roman 10" charset="0"/>
                          <a:ea typeface="Latin Modern Roman 10" charset="0"/>
                          <a:cs typeface="Latin Modern Roman 10" charset="0"/>
                        </a:rPr>
                        <a:t>Papers</a:t>
                      </a:r>
                      <a:endParaRPr lang="en-US" sz="1800" i="1" kern="1200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114153" y="5887151"/>
            <a:ext cx="3152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"/>
              </a:rPr>
              <a:t> </a:t>
            </a:r>
            <a:r>
              <a:rPr lang="en-US" dirty="0" smtClean="0">
                <a:latin typeface=""/>
              </a:rPr>
              <a:t>Multinomial over </a:t>
            </a:r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Latent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 </a:t>
            </a:r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Topics</a:t>
            </a:r>
            <a:r>
              <a:rPr lang="en-US" dirty="0" smtClean="0">
                <a:latin typeface=""/>
              </a:rPr>
              <a:t> Given a </a:t>
            </a:r>
            <a:r>
              <a:rPr lang="en-US" i="1" dirty="0" smtClean="0">
                <a:latin typeface=""/>
              </a:rPr>
              <a:t>Citing</a:t>
            </a:r>
            <a:r>
              <a:rPr lang="en-US" dirty="0" smtClean="0">
                <a:latin typeface=""/>
              </a:rPr>
              <a:t> Paper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38200" y="2895600"/>
            <a:ext cx="2463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"/>
              </a:rPr>
              <a:t>Multinomial over </a:t>
            </a:r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Cited</a:t>
            </a:r>
            <a:r>
              <a:rPr lang="en-US" i="1" dirty="0" smtClean="0">
                <a:solidFill>
                  <a:srgbClr val="F82A71"/>
                </a:solidFill>
                <a:latin typeface=""/>
              </a:rPr>
              <a:t> </a:t>
            </a:r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Papers</a:t>
            </a:r>
            <a:r>
              <a:rPr lang="en-US" dirty="0" smtClean="0">
                <a:latin typeface=""/>
              </a:rPr>
              <a:t> Given </a:t>
            </a:r>
            <a:r>
              <a:rPr lang="en-US" dirty="0">
                <a:latin typeface=""/>
              </a:rPr>
              <a:t>a T</a:t>
            </a:r>
            <a:r>
              <a:rPr lang="en-US" dirty="0" smtClean="0">
                <a:latin typeface=""/>
              </a:rPr>
              <a:t>opic</a:t>
            </a:r>
            <a:endParaRPr lang="en-US" dirty="0"/>
          </a:p>
        </p:txBody>
      </p:sp>
      <p:cxnSp>
        <p:nvCxnSpPr>
          <p:cNvPr id="15" name="Curved Connector 14"/>
          <p:cNvCxnSpPr>
            <a:stCxn id="13" idx="3"/>
          </p:cNvCxnSpPr>
          <p:nvPr/>
        </p:nvCxnSpPr>
        <p:spPr>
          <a:xfrm>
            <a:off x="3301315" y="3218766"/>
            <a:ext cx="1056915" cy="838031"/>
          </a:xfrm>
          <a:prstGeom prst="curvedConnector3">
            <a:avLst>
              <a:gd name="adj1" fmla="val 5000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2" idx="0"/>
          </p:cNvCxnSpPr>
          <p:nvPr/>
        </p:nvCxnSpPr>
        <p:spPr>
          <a:xfrm rot="16200000" flipV="1">
            <a:off x="3056776" y="5253379"/>
            <a:ext cx="688594" cy="578950"/>
          </a:xfrm>
          <a:prstGeom prst="curvedConnector3">
            <a:avLst>
              <a:gd name="adj1" fmla="val 5000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50560" y="3315907"/>
            <a:ext cx="5085135" cy="289440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>
                <a:solidFill>
                  <a:srgbClr val="00B050"/>
                </a:solidFill>
              </a:rPr>
              <a:t>Citation-Network:</a:t>
            </a:r>
          </a:p>
          <a:p>
            <a:r>
              <a:rPr lang="en-US" sz="2400" dirty="0" smtClean="0"/>
              <a:t>A </a:t>
            </a:r>
            <a:r>
              <a:rPr lang="en-US" sz="2400" dirty="0"/>
              <a:t>paper can be </a:t>
            </a:r>
            <a:r>
              <a:rPr lang="en-US" sz="2400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both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a citing paper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00B0F0"/>
                </a:solidFill>
              </a:rPr>
              <a:t>an cited paper</a:t>
            </a:r>
          </a:p>
          <a:p>
            <a:endParaRPr lang="en-US" sz="2000" dirty="0" smtClean="0"/>
          </a:p>
          <a:p>
            <a:r>
              <a:rPr lang="en-US" sz="2400" b="1" i="1" u="sng" dirty="0">
                <a:solidFill>
                  <a:srgbClr val="00B050"/>
                </a:solidFill>
              </a:rPr>
              <a:t>General-Network:</a:t>
            </a:r>
          </a:p>
          <a:p>
            <a:r>
              <a:rPr lang="en-US" sz="2400" dirty="0"/>
              <a:t>A node can be connected </a:t>
            </a:r>
            <a:r>
              <a:rPr lang="en-US" sz="2400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both</a:t>
            </a:r>
            <a:r>
              <a:rPr lang="en-US" sz="2400" dirty="0" smtClean="0"/>
              <a:t> by </a:t>
            </a:r>
            <a:r>
              <a:rPr lang="en-US" sz="2400" dirty="0">
                <a:solidFill>
                  <a:srgbClr val="00B0F0"/>
                </a:solidFill>
              </a:rPr>
              <a:t>an outgoing edge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00B0F0"/>
                </a:solidFill>
              </a:rPr>
              <a:t>an incoming edge</a:t>
            </a:r>
          </a:p>
        </p:txBody>
      </p:sp>
    </p:spTree>
    <p:extLst>
      <p:ext uri="{BB962C8B-B14F-4D97-AF65-F5344CB8AC3E}">
        <p14:creationId xmlns:p14="http://schemas.microsoft.com/office/powerpoint/2010/main" val="143359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"/>
              </a:rPr>
              <a:t>Discovering the Theme Evolution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en-US" b="1" smtClean="0"/>
              <a:t>10/17/16</a:t>
            </a:r>
            <a:endParaRPr lang="en-US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AEA2EC2-5615-DB43-9C31-AAE39F87398B}" type="slidenum">
              <a:rPr lang="en-US" b="1" smtClean="0"/>
              <a:t>12</a:t>
            </a:fld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562" y="1783756"/>
            <a:ext cx="5360875" cy="443507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796077" y="63119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AAN</a:t>
            </a:r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6832838" y="6053621"/>
            <a:ext cx="2539761" cy="627611"/>
          </a:xfrm>
          <a:prstGeom prst="roundRect">
            <a:avLst/>
          </a:prstGeom>
          <a:noFill/>
          <a:ln w="31750">
            <a:solidFill>
              <a:srgbClr val="66D9E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"/>
              </a:rPr>
              <a:t>Discourse/Dialogue</a:t>
            </a:r>
            <a:endParaRPr lang="en-US" b="1" dirty="0">
              <a:solidFill>
                <a:srgbClr val="FF0000"/>
              </a:solidFill>
              <a:latin typeface=""/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"/>
              </a:rPr>
              <a:t>Summarization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913987" y="1732557"/>
            <a:ext cx="4211212" cy="945329"/>
            <a:chOff x="6913987" y="1732557"/>
            <a:chExt cx="4211212" cy="945329"/>
          </a:xfrm>
          <a:noFill/>
        </p:grpSpPr>
        <p:sp>
          <p:nvSpPr>
            <p:cNvPr id="11" name="Rounded Rectangle 10"/>
            <p:cNvSpPr/>
            <p:nvPr/>
          </p:nvSpPr>
          <p:spPr>
            <a:xfrm>
              <a:off x="7702110" y="1732557"/>
              <a:ext cx="3423089" cy="446162"/>
            </a:xfrm>
            <a:prstGeom prst="roundRect">
              <a:avLst/>
            </a:prstGeom>
            <a:grpFill/>
            <a:effectLst>
              <a:outerShdw blurRad="57150" dist="19050" dir="5400000" algn="ctr" rotWithShape="0">
                <a:schemeClr val="bg1">
                  <a:alpha val="63000"/>
                </a:scheme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82A71"/>
                  </a:solidFill>
                </a:rPr>
                <a:t>Word Sense Disambiguation, 91’</a:t>
              </a:r>
            </a:p>
          </p:txBody>
        </p:sp>
        <p:cxnSp>
          <p:nvCxnSpPr>
            <p:cNvPr id="13" name="Curved Connector 12"/>
            <p:cNvCxnSpPr/>
            <p:nvPr/>
          </p:nvCxnSpPr>
          <p:spPr>
            <a:xfrm rot="10800000" flipV="1">
              <a:off x="6913987" y="1971054"/>
              <a:ext cx="788125" cy="706832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467601" y="2842692"/>
            <a:ext cx="4725648" cy="554105"/>
            <a:chOff x="7054131" y="1732557"/>
            <a:chExt cx="4198200" cy="555458"/>
          </a:xfrm>
          <a:noFill/>
        </p:grpSpPr>
        <p:sp>
          <p:nvSpPr>
            <p:cNvPr id="22" name="Rounded Rectangle 21"/>
            <p:cNvSpPr/>
            <p:nvPr/>
          </p:nvSpPr>
          <p:spPr>
            <a:xfrm>
              <a:off x="7702110" y="1732557"/>
              <a:ext cx="3550221" cy="446162"/>
            </a:xfrm>
            <a:prstGeom prst="roundRect">
              <a:avLst/>
            </a:prstGeom>
            <a:grpFill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n w="0"/>
                  <a:solidFill>
                    <a:srgbClr val="F82A71"/>
                  </a:solidFill>
                </a:rPr>
                <a:t>Prepositional Phrase Attachment, 94’</a:t>
              </a:r>
              <a:endParaRPr lang="en-US" b="1" dirty="0">
                <a:ln w="0"/>
                <a:solidFill>
                  <a:srgbClr val="F82A71"/>
                </a:solidFill>
              </a:endParaRPr>
            </a:p>
          </p:txBody>
        </p:sp>
        <p:cxnSp>
          <p:nvCxnSpPr>
            <p:cNvPr id="23" name="Curved Connector 22"/>
            <p:cNvCxnSpPr/>
            <p:nvPr/>
          </p:nvCxnSpPr>
          <p:spPr>
            <a:xfrm rot="10800000" flipV="1">
              <a:off x="7054131" y="1971053"/>
              <a:ext cx="647986" cy="316962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585790" y="3452175"/>
            <a:ext cx="3872202" cy="562182"/>
            <a:chOff x="6398456" y="1732557"/>
            <a:chExt cx="3192504" cy="563555"/>
          </a:xfrm>
          <a:noFill/>
        </p:grpSpPr>
        <p:sp>
          <p:nvSpPr>
            <p:cNvPr id="26" name="Rounded Rectangle 25"/>
            <p:cNvSpPr/>
            <p:nvPr/>
          </p:nvSpPr>
          <p:spPr>
            <a:xfrm>
              <a:off x="7702111" y="1732557"/>
              <a:ext cx="1888849" cy="446162"/>
            </a:xfrm>
            <a:prstGeom prst="roundRect">
              <a:avLst/>
            </a:prstGeom>
            <a:grpFill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 w="0"/>
                  <a:solidFill>
                    <a:srgbClr val="F82A71"/>
                  </a:solidFill>
                </a:rPr>
                <a:t>S</a:t>
              </a:r>
              <a:r>
                <a:rPr lang="en-US" b="1" dirty="0" smtClean="0">
                  <a:ln w="0"/>
                  <a:solidFill>
                    <a:srgbClr val="F82A71"/>
                  </a:solidFill>
                </a:rPr>
                <a:t>tatistical Parsing, 99’</a:t>
              </a:r>
              <a:endParaRPr lang="en-US" b="1" dirty="0">
                <a:ln w="0"/>
                <a:solidFill>
                  <a:srgbClr val="F82A71"/>
                </a:solidFill>
              </a:endParaRPr>
            </a:p>
          </p:txBody>
        </p:sp>
        <p:cxnSp>
          <p:nvCxnSpPr>
            <p:cNvPr id="27" name="Curved Connector 26"/>
            <p:cNvCxnSpPr/>
            <p:nvPr/>
          </p:nvCxnSpPr>
          <p:spPr>
            <a:xfrm rot="10800000" flipV="1">
              <a:off x="6398456" y="1971054"/>
              <a:ext cx="1303660" cy="325058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005664" y="4273915"/>
            <a:ext cx="4033933" cy="684241"/>
            <a:chOff x="6208044" y="1441587"/>
            <a:chExt cx="5249872" cy="737132"/>
          </a:xfrm>
          <a:noFill/>
        </p:grpSpPr>
        <p:sp>
          <p:nvSpPr>
            <p:cNvPr id="30" name="Rounded Rectangle 29"/>
            <p:cNvSpPr/>
            <p:nvPr/>
          </p:nvSpPr>
          <p:spPr>
            <a:xfrm>
              <a:off x="7702110" y="1732557"/>
              <a:ext cx="3755806" cy="446162"/>
            </a:xfrm>
            <a:prstGeom prst="roundRect">
              <a:avLst/>
            </a:prstGeom>
            <a:grpFill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n w="0"/>
                  <a:solidFill>
                    <a:srgbClr val="F82A71"/>
                  </a:solidFill>
                </a:rPr>
                <a:t>Discriminative Parsing, 03’</a:t>
              </a:r>
              <a:endParaRPr lang="en-US" b="1" dirty="0">
                <a:ln w="0"/>
                <a:solidFill>
                  <a:srgbClr val="F82A71"/>
                </a:solidFill>
              </a:endParaRPr>
            </a:p>
          </p:txBody>
        </p:sp>
        <p:cxnSp>
          <p:nvCxnSpPr>
            <p:cNvPr id="31" name="Curved Connector 30"/>
            <p:cNvCxnSpPr/>
            <p:nvPr/>
          </p:nvCxnSpPr>
          <p:spPr>
            <a:xfrm rot="10800000">
              <a:off x="6208044" y="1441587"/>
              <a:ext cx="1494070" cy="529466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7973785" y="4843233"/>
            <a:ext cx="3652157" cy="684241"/>
            <a:chOff x="6208044" y="1441587"/>
            <a:chExt cx="5098978" cy="737132"/>
          </a:xfrm>
          <a:noFill/>
        </p:grpSpPr>
        <p:sp>
          <p:nvSpPr>
            <p:cNvPr id="34" name="Rounded Rectangle 33"/>
            <p:cNvSpPr/>
            <p:nvPr/>
          </p:nvSpPr>
          <p:spPr>
            <a:xfrm>
              <a:off x="7702111" y="1732557"/>
              <a:ext cx="3604911" cy="446162"/>
            </a:xfrm>
            <a:prstGeom prst="roundRect">
              <a:avLst/>
            </a:prstGeom>
            <a:grpFill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ln w="0"/>
                  <a:solidFill>
                    <a:srgbClr val="F82A71"/>
                  </a:solidFill>
                </a:rPr>
                <a:t>Dependency Parsing, 05’</a:t>
              </a:r>
              <a:endParaRPr lang="en-US" b="1" dirty="0">
                <a:ln w="0"/>
                <a:solidFill>
                  <a:srgbClr val="F82A71"/>
                </a:solidFill>
              </a:endParaRPr>
            </a:p>
          </p:txBody>
        </p:sp>
        <p:cxnSp>
          <p:nvCxnSpPr>
            <p:cNvPr id="35" name="Curved Connector 34"/>
            <p:cNvCxnSpPr/>
            <p:nvPr/>
          </p:nvCxnSpPr>
          <p:spPr>
            <a:xfrm rot="10800000">
              <a:off x="6208044" y="1441587"/>
              <a:ext cx="1494070" cy="529466"/>
            </a:xfrm>
            <a:prstGeom prst="curvedConnector3">
              <a:avLst/>
            </a:prstGeom>
            <a:grpFill/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ounded Rectangle 37"/>
          <p:cNvSpPr/>
          <p:nvPr/>
        </p:nvSpPr>
        <p:spPr>
          <a:xfrm>
            <a:off x="1905000" y="4325310"/>
            <a:ext cx="1803975" cy="627611"/>
          </a:xfrm>
          <a:prstGeom prst="roundRect">
            <a:avLst/>
          </a:prstGeom>
          <a:noFill/>
          <a:ln w="31750">
            <a:solidFill>
              <a:srgbClr val="66D9EF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"/>
              </a:rPr>
              <a:t>Grammars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"/>
              </a:rPr>
              <a:t>(faded in 90s)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3325808" y="1646238"/>
            <a:ext cx="2820954" cy="1579864"/>
          </a:xfrm>
          <a:prstGeom prst="ellipse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2" name="Rounded Rectangle 41"/>
          <p:cNvSpPr/>
          <p:nvPr/>
        </p:nvSpPr>
        <p:spPr>
          <a:xfrm>
            <a:off x="152401" y="2869655"/>
            <a:ext cx="3173407" cy="425206"/>
          </a:xfrm>
          <a:prstGeom prst="roundRect">
            <a:avLst/>
          </a:prstGeom>
          <a:noFill/>
          <a:ln w="31750">
            <a:solidFill>
              <a:srgbClr val="66D9EF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0000"/>
                </a:solidFill>
              </a:rPr>
              <a:t>Statistical Machine Translation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-17469" y="1901021"/>
            <a:ext cx="2725413" cy="461179"/>
            <a:chOff x="0" y="1337504"/>
            <a:chExt cx="2725413" cy="461179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973" y="1732557"/>
              <a:ext cx="2614017" cy="66126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0" y="1337504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1983’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014962" y="1337504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2013’</a:t>
              </a:r>
              <a:endParaRPr lang="en-US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710451" y="1522170"/>
              <a:ext cx="1304511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712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8" grpId="0" animBg="1"/>
      <p:bldP spid="39" grpId="0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Citation-LDA: Summary</a:t>
            </a:r>
            <a:br>
              <a:rPr lang="en-US" dirty="0" smtClean="0"/>
            </a:br>
            <a:r>
              <a:rPr lang="en-US" sz="2800" b="1" i="1" dirty="0"/>
              <a:t> a General PLVM for Network Data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Modeling Citations as a Mixture of </a:t>
            </a:r>
            <a:r>
              <a:rPr lang="en-US" b="1" dirty="0" smtClean="0">
                <a:solidFill>
                  <a:srgbClr val="F82A71"/>
                </a:solidFill>
              </a:rPr>
              <a:t>Latent </a:t>
            </a:r>
            <a:r>
              <a:rPr lang="en-US" dirty="0" smtClean="0"/>
              <a:t>Topics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Discovering Research Topics: </a:t>
            </a:r>
          </a:p>
          <a:p>
            <a:pPr lvl="1"/>
            <a:r>
              <a:rPr lang="en-US" dirty="0">
                <a:solidFill>
                  <a:srgbClr val="F82A71"/>
                </a:solidFill>
              </a:rPr>
              <a:t>m</a:t>
            </a:r>
            <a:r>
              <a:rPr lang="en-US" dirty="0" smtClean="0">
                <a:solidFill>
                  <a:srgbClr val="F82A71"/>
                </a:solidFill>
              </a:rPr>
              <a:t>ilestone papers, temporal strength, keywords</a:t>
            </a:r>
          </a:p>
          <a:p>
            <a:r>
              <a:rPr lang="en-US" dirty="0" smtClean="0"/>
              <a:t>Discovery the Theme </a:t>
            </a:r>
            <a:r>
              <a:rPr lang="en-US" dirty="0"/>
              <a:t>E</a:t>
            </a:r>
            <a:r>
              <a:rPr lang="en-US" dirty="0" smtClean="0"/>
              <a:t>volution:</a:t>
            </a:r>
          </a:p>
          <a:p>
            <a:pPr lvl="1"/>
            <a:r>
              <a:rPr lang="en-US" dirty="0">
                <a:solidFill>
                  <a:srgbClr val="F82A71"/>
                </a:solidFill>
              </a:rPr>
              <a:t>t</a:t>
            </a:r>
            <a:r>
              <a:rPr lang="en-US" dirty="0" smtClean="0">
                <a:solidFill>
                  <a:srgbClr val="F82A71"/>
                </a:solidFill>
              </a:rPr>
              <a:t>opic importance and dependency, theme evolution patterns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9067"/>
            <a:ext cx="3356810" cy="1952843"/>
          </a:xfrm>
          <a:prstGeom prst="rect">
            <a:avLst/>
          </a:prstGeom>
        </p:spPr>
      </p:pic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838200" y="1602698"/>
            <a:ext cx="3718961" cy="697963"/>
            <a:chOff x="2202547" y="4557289"/>
            <a:chExt cx="3718961" cy="697963"/>
          </a:xfrm>
        </p:grpSpPr>
        <p:grpSp>
          <p:nvGrpSpPr>
            <p:cNvPr id="19" name="Group 18"/>
            <p:cNvGrpSpPr/>
            <p:nvPr/>
          </p:nvGrpSpPr>
          <p:grpSpPr>
            <a:xfrm>
              <a:off x="2551529" y="4557289"/>
              <a:ext cx="3369979" cy="697963"/>
              <a:chOff x="1023320" y="1340"/>
              <a:chExt cx="3369979" cy="697963"/>
            </a:xfrm>
          </p:grpSpPr>
          <p:sp>
            <p:nvSpPr>
              <p:cNvPr id="29" name="Pentagon 28"/>
              <p:cNvSpPr/>
              <p:nvPr/>
            </p:nvSpPr>
            <p:spPr>
              <a:xfrm rot="10800000">
                <a:off x="1023320" y="1340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30" name="Pentagon 4"/>
              <p:cNvSpPr/>
              <p:nvPr/>
            </p:nvSpPr>
            <p:spPr>
              <a:xfrm rot="21600000">
                <a:off x="1197811" y="1340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Flexible Modelling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0" name="Oval 19"/>
            <p:cNvSpPr/>
            <p:nvPr/>
          </p:nvSpPr>
          <p:spPr>
            <a:xfrm>
              <a:off x="2202547" y="4557289"/>
              <a:ext cx="697963" cy="69796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32" name="Group 31"/>
          <p:cNvGrpSpPr/>
          <p:nvPr/>
        </p:nvGrpSpPr>
        <p:grpSpPr>
          <a:xfrm>
            <a:off x="838200" y="2930875"/>
            <a:ext cx="3718961" cy="697963"/>
            <a:chOff x="2202547" y="5463600"/>
            <a:chExt cx="3718961" cy="697963"/>
          </a:xfrm>
        </p:grpSpPr>
        <p:grpSp>
          <p:nvGrpSpPr>
            <p:cNvPr id="21" name="Group 20"/>
            <p:cNvGrpSpPr/>
            <p:nvPr/>
          </p:nvGrpSpPr>
          <p:grpSpPr>
            <a:xfrm>
              <a:off x="2551529" y="5463600"/>
              <a:ext cx="3369979" cy="697963"/>
              <a:chOff x="1023320" y="907651"/>
              <a:chExt cx="3369979" cy="697963"/>
            </a:xfrm>
          </p:grpSpPr>
          <p:sp>
            <p:nvSpPr>
              <p:cNvPr id="27" name="Pentagon 26"/>
              <p:cNvSpPr/>
              <p:nvPr/>
            </p:nvSpPr>
            <p:spPr>
              <a:xfrm rot="10800000">
                <a:off x="1023320" y="90765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Pentagon 7"/>
              <p:cNvSpPr/>
              <p:nvPr/>
            </p:nvSpPr>
            <p:spPr>
              <a:xfrm rot="21600000">
                <a:off x="1197811" y="90765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Powerful Tool for KDD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2202547" y="5463600"/>
              <a:ext cx="697963" cy="697963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06880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06359655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186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Blind Men and The Elephant: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Convert Ranking to Pairwise Preferences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211" y="3043006"/>
            <a:ext cx="3062378" cy="22366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0056269"/>
              </p:ext>
            </p:extLst>
          </p:nvPr>
        </p:nvGraphicFramePr>
        <p:xfrm>
          <a:off x="3581400" y="1675651"/>
          <a:ext cx="5334000" cy="1126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5" name="Rounded Rectangle 24"/>
          <p:cNvSpPr/>
          <p:nvPr/>
        </p:nvSpPr>
        <p:spPr>
          <a:xfrm>
            <a:off x="3752850" y="5486400"/>
            <a:ext cx="4991100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600" b="1" dirty="0" smtClean="0">
                <a:solidFill>
                  <a:srgbClr val="00B050"/>
                </a:solidFill>
              </a:rPr>
              <a:t>Challenges:</a:t>
            </a:r>
          </a:p>
          <a:p>
            <a:pPr lvl="1"/>
            <a:r>
              <a:rPr lang="en-US" sz="2400" b="1" i="1" dirty="0" smtClean="0">
                <a:solidFill>
                  <a:srgbClr val="00B0F0"/>
                </a:solidFill>
              </a:rPr>
              <a:t>Incompleteness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and</a:t>
            </a:r>
            <a:r>
              <a:rPr lang="en-US" sz="2400" dirty="0" smtClean="0"/>
              <a:t> </a:t>
            </a:r>
            <a:r>
              <a:rPr lang="en-US" sz="2400" b="1" i="1" dirty="0" smtClean="0">
                <a:solidFill>
                  <a:srgbClr val="00B0F0"/>
                </a:solidFill>
              </a:rPr>
              <a:t>Inconsistency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397" y="3886200"/>
            <a:ext cx="556727" cy="556727"/>
          </a:xfrm>
          <a:prstGeom prst="rect">
            <a:avLst/>
          </a:prstGeom>
        </p:spPr>
      </p:pic>
      <p:sp>
        <p:nvSpPr>
          <p:cNvPr id="2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EA2EC2-5615-DB43-9C31-AAE39F8739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Blind Men and The Elephant: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Convert Ranking to Pairwise Preferences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711" y="3091555"/>
            <a:ext cx="1511591" cy="1124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4038600"/>
            <a:ext cx="809145" cy="8091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61" y="2936654"/>
            <a:ext cx="3061088" cy="20810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lide Number Placeholder 2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EA2EC2-5615-DB43-9C31-AAE39F87398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046411" y="5257911"/>
            <a:ext cx="6077595" cy="1198330"/>
          </a:xfrm>
          <a:prstGeom prst="round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 err="1" smtClean="0">
                <a:solidFill>
                  <a:srgbClr val="00B050"/>
                </a:solidFill>
                <a:latin typeface=""/>
              </a:rPr>
              <a:t>Thustonian</a:t>
            </a:r>
            <a:r>
              <a:rPr lang="en-US" sz="2600" b="1" dirty="0" smtClean="0">
                <a:solidFill>
                  <a:srgbClr val="00B050"/>
                </a:solidFill>
                <a:latin typeface=""/>
              </a:rPr>
              <a:t> Pairwise Preference </a:t>
            </a:r>
            <a:r>
              <a:rPr lang="en-US" sz="2000" b="1" dirty="0" smtClean="0">
                <a:solidFill>
                  <a:srgbClr val="00B050"/>
                </a:solidFill>
                <a:latin typeface=""/>
              </a:rPr>
              <a:t>(TPP)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i="1" dirty="0" smtClean="0">
                <a:solidFill>
                  <a:srgbClr val="00B0F0"/>
                </a:solidFill>
                <a:latin typeface=""/>
              </a:rPr>
              <a:t>Query Difficulty </a:t>
            </a:r>
            <a:r>
              <a:rPr lang="en-US" sz="2000" dirty="0" smtClean="0">
                <a:solidFill>
                  <a:schemeClr val="tx1"/>
                </a:solidFill>
                <a:latin typeface=""/>
              </a:rPr>
              <a:t>and</a:t>
            </a:r>
            <a:r>
              <a:rPr lang="en-US" sz="2000" dirty="0" smtClean="0">
                <a:latin typeface=""/>
              </a:rPr>
              <a:t> </a:t>
            </a:r>
            <a:r>
              <a:rPr lang="en-US" sz="2000" b="1" i="1" dirty="0">
                <a:solidFill>
                  <a:srgbClr val="00B0F0"/>
                </a:solidFill>
                <a:latin typeface=""/>
              </a:rPr>
              <a:t>D</a:t>
            </a:r>
            <a:r>
              <a:rPr lang="en-US" sz="2000" b="1" i="1" dirty="0" smtClean="0">
                <a:solidFill>
                  <a:srgbClr val="00B0F0"/>
                </a:solidFill>
                <a:latin typeface=""/>
              </a:rPr>
              <a:t>omain</a:t>
            </a:r>
            <a:endParaRPr lang="en-US" sz="2000" b="1" i="1" dirty="0">
              <a:solidFill>
                <a:srgbClr val="00B0F0"/>
              </a:solidFill>
              <a:latin typeface="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b="1" i="1" dirty="0">
                <a:solidFill>
                  <a:srgbClr val="00B0F0"/>
                </a:solidFill>
                <a:latin typeface=""/>
              </a:rPr>
              <a:t>Worker</a:t>
            </a:r>
            <a:r>
              <a:rPr lang="en-US" sz="2000" b="1" i="1" dirty="0">
                <a:solidFill>
                  <a:srgbClr val="66D9EF"/>
                </a:solidFill>
                <a:latin typeface=""/>
              </a:rPr>
              <a:t> </a:t>
            </a:r>
            <a:r>
              <a:rPr lang="en-US" sz="2000" b="1" i="1" dirty="0">
                <a:solidFill>
                  <a:srgbClr val="00B0F0"/>
                </a:solidFill>
                <a:latin typeface=""/>
              </a:rPr>
              <a:t>E</a:t>
            </a:r>
            <a:r>
              <a:rPr lang="en-US" sz="2000" b="1" i="1" dirty="0" smtClean="0">
                <a:solidFill>
                  <a:srgbClr val="00B0F0"/>
                </a:solidFill>
                <a:latin typeface=""/>
              </a:rPr>
              <a:t>xpertise</a:t>
            </a:r>
            <a:r>
              <a:rPr lang="en-US" sz="2000" b="1" i="1" dirty="0" smtClean="0">
                <a:solidFill>
                  <a:srgbClr val="66D9EF"/>
                </a:solidFill>
                <a:latin typeface="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"/>
              </a:rPr>
              <a:t>and</a:t>
            </a:r>
            <a:r>
              <a:rPr lang="en-US" sz="2000" dirty="0" smtClean="0">
                <a:latin typeface=""/>
              </a:rPr>
              <a:t> </a:t>
            </a:r>
            <a:r>
              <a:rPr lang="en-US" sz="2000" b="1" i="1" dirty="0">
                <a:solidFill>
                  <a:srgbClr val="00B0F0"/>
                </a:solidFill>
                <a:latin typeface=""/>
              </a:rPr>
              <a:t>T</a:t>
            </a:r>
            <a:r>
              <a:rPr lang="en-US" sz="2000" b="1" i="1" dirty="0" smtClean="0">
                <a:solidFill>
                  <a:srgbClr val="00B0F0"/>
                </a:solidFill>
                <a:latin typeface=""/>
              </a:rPr>
              <a:t>ruthfulness</a:t>
            </a:r>
            <a:endParaRPr lang="en-US" sz="2000" b="1" i="1" dirty="0">
              <a:solidFill>
                <a:srgbClr val="00B0F0"/>
              </a:solidFill>
              <a:latin typeface="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"/>
              </a:rPr>
              <a:t> </a:t>
            </a:r>
            <a:endParaRPr lang="en-US" sz="2000" dirty="0">
              <a:latin typeface="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875094" y="1692475"/>
            <a:ext cx="1465734" cy="1092766"/>
          </a:xfrm>
          <a:custGeom>
            <a:avLst/>
            <a:gdLst>
              <a:gd name="connsiteX0" fmla="*/ 0 w 1465734"/>
              <a:gd name="connsiteY0" fmla="*/ 109277 h 1092766"/>
              <a:gd name="connsiteX1" fmla="*/ 109277 w 1465734"/>
              <a:gd name="connsiteY1" fmla="*/ 0 h 1092766"/>
              <a:gd name="connsiteX2" fmla="*/ 1356457 w 1465734"/>
              <a:gd name="connsiteY2" fmla="*/ 0 h 1092766"/>
              <a:gd name="connsiteX3" fmla="*/ 1465734 w 1465734"/>
              <a:gd name="connsiteY3" fmla="*/ 109277 h 1092766"/>
              <a:gd name="connsiteX4" fmla="*/ 1465734 w 1465734"/>
              <a:gd name="connsiteY4" fmla="*/ 983489 h 1092766"/>
              <a:gd name="connsiteX5" fmla="*/ 1356457 w 1465734"/>
              <a:gd name="connsiteY5" fmla="*/ 1092766 h 1092766"/>
              <a:gd name="connsiteX6" fmla="*/ 109277 w 1465734"/>
              <a:gd name="connsiteY6" fmla="*/ 1092766 h 1092766"/>
              <a:gd name="connsiteX7" fmla="*/ 0 w 1465734"/>
              <a:gd name="connsiteY7" fmla="*/ 983489 h 1092766"/>
              <a:gd name="connsiteX8" fmla="*/ 0 w 1465734"/>
              <a:gd name="connsiteY8" fmla="*/ 109277 h 10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734" h="1092766">
                <a:moveTo>
                  <a:pt x="0" y="109277"/>
                </a:moveTo>
                <a:cubicBezTo>
                  <a:pt x="0" y="48925"/>
                  <a:pt x="48925" y="0"/>
                  <a:pt x="109277" y="0"/>
                </a:cubicBezTo>
                <a:lnTo>
                  <a:pt x="1356457" y="0"/>
                </a:lnTo>
                <a:cubicBezTo>
                  <a:pt x="1416809" y="0"/>
                  <a:pt x="1465734" y="48925"/>
                  <a:pt x="1465734" y="109277"/>
                </a:cubicBezTo>
                <a:lnTo>
                  <a:pt x="1465734" y="983489"/>
                </a:lnTo>
                <a:cubicBezTo>
                  <a:pt x="1465734" y="1043841"/>
                  <a:pt x="1416809" y="1092766"/>
                  <a:pt x="1356457" y="1092766"/>
                </a:cubicBezTo>
                <a:lnTo>
                  <a:pt x="109277" y="1092766"/>
                </a:lnTo>
                <a:cubicBezTo>
                  <a:pt x="48925" y="1092766"/>
                  <a:pt x="0" y="1043841"/>
                  <a:pt x="0" y="983489"/>
                </a:cubicBezTo>
                <a:lnTo>
                  <a:pt x="0" y="109277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38686" tIns="138686" rIns="138686" bIns="138686" numCol="1" spcCol="1270" anchor="ctr" anchorCtr="0">
            <a:noAutofit/>
          </a:bodyPr>
          <a:lstStyle/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F82A71"/>
                </a:solidFill>
              </a:rPr>
              <a:t>Ranking 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600" kern="1200" dirty="0" smtClean="0">
                <a:solidFill>
                  <a:schemeClr val="tx1"/>
                </a:solidFill>
              </a:rPr>
              <a:t>annotated by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b="1" kern="1200" dirty="0" smtClean="0">
                <a:solidFill>
                  <a:srgbClr val="00B0F0"/>
                </a:solidFill>
              </a:rPr>
              <a:t>Experts</a:t>
            </a:r>
            <a:endParaRPr lang="en-US" sz="2800" b="1" kern="1200" dirty="0">
              <a:solidFill>
                <a:srgbClr val="00B0F0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429149" y="1915911"/>
            <a:ext cx="849541" cy="645893"/>
          </a:xfrm>
          <a:custGeom>
            <a:avLst/>
            <a:gdLst>
              <a:gd name="connsiteX0" fmla="*/ 0 w 849541"/>
              <a:gd name="connsiteY0" fmla="*/ 129179 h 645893"/>
              <a:gd name="connsiteX1" fmla="*/ 526595 w 849541"/>
              <a:gd name="connsiteY1" fmla="*/ 129179 h 645893"/>
              <a:gd name="connsiteX2" fmla="*/ 526595 w 849541"/>
              <a:gd name="connsiteY2" fmla="*/ 0 h 645893"/>
              <a:gd name="connsiteX3" fmla="*/ 849541 w 849541"/>
              <a:gd name="connsiteY3" fmla="*/ 322947 h 645893"/>
              <a:gd name="connsiteX4" fmla="*/ 526595 w 849541"/>
              <a:gd name="connsiteY4" fmla="*/ 645893 h 645893"/>
              <a:gd name="connsiteX5" fmla="*/ 526595 w 849541"/>
              <a:gd name="connsiteY5" fmla="*/ 516714 h 645893"/>
              <a:gd name="connsiteX6" fmla="*/ 0 w 849541"/>
              <a:gd name="connsiteY6" fmla="*/ 516714 h 645893"/>
              <a:gd name="connsiteX7" fmla="*/ 0 w 849541"/>
              <a:gd name="connsiteY7" fmla="*/ 129179 h 64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9541" h="645893">
                <a:moveTo>
                  <a:pt x="0" y="129179"/>
                </a:moveTo>
                <a:lnTo>
                  <a:pt x="526595" y="129179"/>
                </a:lnTo>
                <a:lnTo>
                  <a:pt x="526595" y="0"/>
                </a:lnTo>
                <a:lnTo>
                  <a:pt x="849541" y="322947"/>
                </a:lnTo>
                <a:lnTo>
                  <a:pt x="526595" y="645893"/>
                </a:lnTo>
                <a:lnTo>
                  <a:pt x="526595" y="516714"/>
                </a:lnTo>
                <a:lnTo>
                  <a:pt x="0" y="516714"/>
                </a:lnTo>
                <a:lnTo>
                  <a:pt x="0" y="129179"/>
                </a:lnTo>
                <a:close/>
              </a:path>
            </a:pathLst>
          </a:custGeom>
        </p:spPr>
        <p:style>
          <a:lnRef idx="0">
            <a:schemeClr val="accent3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3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3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29179" rIns="193768" bIns="129179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700" kern="1200"/>
          </a:p>
        </p:txBody>
      </p:sp>
      <p:sp>
        <p:nvSpPr>
          <p:cNvPr id="14" name="Freeform 13"/>
          <p:cNvSpPr/>
          <p:nvPr/>
        </p:nvSpPr>
        <p:spPr>
          <a:xfrm>
            <a:off x="5337123" y="1692475"/>
            <a:ext cx="3532987" cy="1092766"/>
          </a:xfrm>
          <a:custGeom>
            <a:avLst/>
            <a:gdLst>
              <a:gd name="connsiteX0" fmla="*/ 0 w 3532987"/>
              <a:gd name="connsiteY0" fmla="*/ 109277 h 1092766"/>
              <a:gd name="connsiteX1" fmla="*/ 109277 w 3532987"/>
              <a:gd name="connsiteY1" fmla="*/ 0 h 1092766"/>
              <a:gd name="connsiteX2" fmla="*/ 3423710 w 3532987"/>
              <a:gd name="connsiteY2" fmla="*/ 0 h 1092766"/>
              <a:gd name="connsiteX3" fmla="*/ 3532987 w 3532987"/>
              <a:gd name="connsiteY3" fmla="*/ 109277 h 1092766"/>
              <a:gd name="connsiteX4" fmla="*/ 3532987 w 3532987"/>
              <a:gd name="connsiteY4" fmla="*/ 983489 h 1092766"/>
              <a:gd name="connsiteX5" fmla="*/ 3423710 w 3532987"/>
              <a:gd name="connsiteY5" fmla="*/ 1092766 h 1092766"/>
              <a:gd name="connsiteX6" fmla="*/ 109277 w 3532987"/>
              <a:gd name="connsiteY6" fmla="*/ 1092766 h 1092766"/>
              <a:gd name="connsiteX7" fmla="*/ 0 w 3532987"/>
              <a:gd name="connsiteY7" fmla="*/ 983489 h 1092766"/>
              <a:gd name="connsiteX8" fmla="*/ 0 w 3532987"/>
              <a:gd name="connsiteY8" fmla="*/ 109277 h 10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2987" h="1092766">
                <a:moveTo>
                  <a:pt x="0" y="109277"/>
                </a:moveTo>
                <a:cubicBezTo>
                  <a:pt x="0" y="48925"/>
                  <a:pt x="48925" y="0"/>
                  <a:pt x="109277" y="0"/>
                </a:cubicBezTo>
                <a:lnTo>
                  <a:pt x="3423710" y="0"/>
                </a:lnTo>
                <a:cubicBezTo>
                  <a:pt x="3484062" y="0"/>
                  <a:pt x="3532987" y="48925"/>
                  <a:pt x="3532987" y="109277"/>
                </a:cubicBezTo>
                <a:lnTo>
                  <a:pt x="3532987" y="983489"/>
                </a:lnTo>
                <a:cubicBezTo>
                  <a:pt x="3532987" y="1043841"/>
                  <a:pt x="3484062" y="1092766"/>
                  <a:pt x="3423710" y="1092766"/>
                </a:cubicBezTo>
                <a:lnTo>
                  <a:pt x="109277" y="1092766"/>
                </a:lnTo>
                <a:cubicBezTo>
                  <a:pt x="48925" y="1092766"/>
                  <a:pt x="0" y="1043841"/>
                  <a:pt x="0" y="983489"/>
                </a:cubicBezTo>
                <a:lnTo>
                  <a:pt x="0" y="109277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138686" tIns="138686" rIns="138686" bIns="138686" numCol="1" spcCol="1270" anchor="ctr" anchorCtr="0">
            <a:noAutofit/>
          </a:bodyPr>
          <a:lstStyle/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 smtClean="0">
                <a:solidFill>
                  <a:srgbClr val="F82A71"/>
                </a:solidFill>
              </a:rPr>
              <a:t>Pairwise Preferences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1600" kern="1200" dirty="0" smtClean="0"/>
              <a:t>annotated by </a:t>
            </a:r>
          </a:p>
          <a:p>
            <a:pPr lvl="0" algn="ctr" defTabSz="1244600">
              <a:lnSpc>
                <a:spcPct val="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800" b="1" dirty="0">
                <a:solidFill>
                  <a:srgbClr val="00B0F0"/>
                </a:solidFill>
              </a:rPr>
              <a:t>Crowd</a:t>
            </a:r>
            <a:r>
              <a:rPr lang="en-US" sz="2800" b="1" kern="1200" dirty="0" smtClean="0">
                <a:solidFill>
                  <a:srgbClr val="00B0F0"/>
                </a:solidFill>
              </a:rPr>
              <a:t> </a:t>
            </a:r>
            <a:r>
              <a:rPr lang="en-US" sz="2800" b="1" dirty="0">
                <a:solidFill>
                  <a:srgbClr val="00B0F0"/>
                </a:solidFill>
              </a:rPr>
              <a:t>Workers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667000" y="2886588"/>
            <a:ext cx="1345319" cy="1699789"/>
            <a:chOff x="5088098" y="3027836"/>
            <a:chExt cx="1374613" cy="183852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027" y="3202423"/>
              <a:ext cx="764684" cy="76468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098" y="3027836"/>
              <a:ext cx="949003" cy="94900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3242" y="3960963"/>
              <a:ext cx="1160494" cy="905401"/>
            </a:xfrm>
            <a:prstGeom prst="rect">
              <a:avLst/>
            </a:prstGeom>
          </p:spPr>
        </p:pic>
      </p:grpSp>
      <p:sp>
        <p:nvSpPr>
          <p:cNvPr id="19" name="Curved Up Arrow 18"/>
          <p:cNvSpPr/>
          <p:nvPr/>
        </p:nvSpPr>
        <p:spPr>
          <a:xfrm rot="1401469">
            <a:off x="3250239" y="4639071"/>
            <a:ext cx="1081766" cy="446648"/>
          </a:xfrm>
          <a:prstGeom prst="curvedUpArrow">
            <a:avLst>
              <a:gd name="adj1" fmla="val 33133"/>
              <a:gd name="adj2" fmla="val 81714"/>
              <a:gd name="adj3" fmla="val 56134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16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Up Arrow 19"/>
          <p:cNvSpPr/>
          <p:nvPr/>
        </p:nvSpPr>
        <p:spPr>
          <a:xfrm rot="18601998">
            <a:off x="7505679" y="4428714"/>
            <a:ext cx="1089195" cy="596556"/>
          </a:xfrm>
          <a:prstGeom prst="curvedUpArrow">
            <a:avLst>
              <a:gd name="adj1" fmla="val 30107"/>
              <a:gd name="adj2" fmla="val 62119"/>
              <a:gd name="adj3" fmla="val 59899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3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rgbClr val="66D9EF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11834" y="473925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TPP</a:t>
            </a:r>
            <a:endParaRPr lang="en-US" sz="28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1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Ranking Model (TRM):</a:t>
            </a:r>
            <a:br>
              <a:rPr lang="en-US" dirty="0" smtClean="0"/>
            </a:br>
            <a:r>
              <a:rPr lang="en-US" dirty="0" smtClean="0"/>
              <a:t>PLVM for Ranked Lists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9349"/>
            <a:ext cx="1181540" cy="180101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0514" y="3590429"/>
            <a:ext cx="1596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Louis Leon </a:t>
            </a:r>
            <a:r>
              <a:rPr lang="en-US" sz="1200" dirty="0" err="1">
                <a:latin typeface="Apple Chancery" charset="0"/>
                <a:ea typeface="Apple Chancery" charset="0"/>
                <a:cs typeface="Apple Chancery" charset="0"/>
              </a:rPr>
              <a:t>Thurstone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1887 - 1955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158" y="1619267"/>
            <a:ext cx="3147634" cy="28776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47504" y="3132072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 &gt; B &gt; C</a:t>
            </a:r>
            <a:endParaRPr lang="en-US" sz="20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47504" y="4458491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Latin Modern Roman 10" charset="0"/>
                <a:ea typeface="Latin Modern Roman 10" charset="0"/>
                <a:cs typeface="Latin Modern Roman 10" charset="0"/>
              </a:rPr>
              <a:t>A &gt; B &gt; 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47504" y="3795281"/>
            <a:ext cx="1503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Latin Modern Roman 10" charset="0"/>
                <a:ea typeface="Latin Modern Roman 10" charset="0"/>
                <a:cs typeface="Latin Modern Roman 10" charset="0"/>
              </a:rPr>
              <a:t>A &gt; C &gt; 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832" y="2931690"/>
            <a:ext cx="563580" cy="6004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2031" y="3611330"/>
            <a:ext cx="462362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3017" y="4300079"/>
            <a:ext cx="512395" cy="51178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201832" y="4799098"/>
            <a:ext cx="4238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F82A71"/>
                </a:solidFill>
              </a:rPr>
              <a:t>Which one is the true ranking?</a:t>
            </a:r>
            <a:endParaRPr lang="en-US" sz="2400" b="1" i="1" u="sng" dirty="0">
              <a:solidFill>
                <a:srgbClr val="F82A7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6936" y="1690688"/>
            <a:ext cx="1279191" cy="155998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679217" y="3254141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Ulf </a:t>
            </a:r>
            <a:r>
              <a:rPr lang="en-US" sz="1200" dirty="0" err="1">
                <a:latin typeface="Apple Chancery" charset="0"/>
                <a:ea typeface="Apple Chancery" charset="0"/>
                <a:cs typeface="Apple Chancery" charset="0"/>
              </a:rPr>
              <a:t>Böckenholt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64525" y="1698883"/>
            <a:ext cx="4014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Scalable Gibbs sampling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smtClean="0"/>
              <a:t>By </a:t>
            </a:r>
            <a:r>
              <a:rPr lang="en-US" b="1" u="sng" dirty="0">
                <a:latin typeface="Apple Chancery" charset="0"/>
                <a:ea typeface="Apple Chancery" charset="0"/>
                <a:cs typeface="Apple Chancery" charset="0"/>
              </a:rPr>
              <a:t>Ulf </a:t>
            </a:r>
            <a:r>
              <a:rPr lang="en-US" b="1" u="sng" dirty="0" err="1" smtClean="0">
                <a:latin typeface="Apple Chancery" charset="0"/>
                <a:ea typeface="Apple Chancery" charset="0"/>
                <a:cs typeface="Apple Chancery" charset="0"/>
              </a:rPr>
              <a:t>Böckenholt</a:t>
            </a:r>
            <a:r>
              <a:rPr lang="en-US" b="1" u="sng" dirty="0" smtClean="0">
                <a:latin typeface="Apple Chancery" charset="0"/>
                <a:ea typeface="Apple Chancery" charset="0"/>
                <a:cs typeface="Apple Chancery" charset="0"/>
              </a:rPr>
              <a:t> (92’-93’)</a:t>
            </a:r>
            <a:r>
              <a:rPr lang="en-US" sz="2000" dirty="0" smtClean="0"/>
              <a:t>, (was) a </a:t>
            </a:r>
            <a:r>
              <a:rPr lang="en-US" sz="2000" i="1" u="sng" dirty="0" smtClean="0"/>
              <a:t>UIUC Professor </a:t>
            </a:r>
            <a:endParaRPr lang="en-US" sz="2000" i="1" u="sng" dirty="0"/>
          </a:p>
        </p:txBody>
      </p:sp>
      <p:sp>
        <p:nvSpPr>
          <p:cNvPr id="19" name="TextBox 18"/>
          <p:cNvSpPr txBox="1"/>
          <p:nvPr/>
        </p:nvSpPr>
        <p:spPr>
          <a:xfrm>
            <a:off x="3427881" y="5234225"/>
            <a:ext cx="5330288" cy="13280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TRM:</a:t>
            </a:r>
          </a:p>
          <a:p>
            <a:r>
              <a:rPr lang="en-US" sz="2400" dirty="0"/>
              <a:t>M</a:t>
            </a:r>
            <a:r>
              <a:rPr lang="en-US" sz="2400" dirty="0" smtClean="0"/>
              <a:t>odeling </a:t>
            </a:r>
            <a:r>
              <a:rPr lang="en-US" sz="2400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ranked lists </a:t>
            </a:r>
            <a:r>
              <a:rPr lang="en-US" sz="2400" dirty="0"/>
              <a:t>as judgement </a:t>
            </a:r>
            <a:r>
              <a:rPr lang="en-US" sz="2400" dirty="0" smtClean="0"/>
              <a:t>of scores </a:t>
            </a:r>
            <a:r>
              <a:rPr lang="en-US" sz="2400" dirty="0"/>
              <a:t>following </a:t>
            </a:r>
            <a:r>
              <a:rPr lang="en-US" sz="2400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normal </a:t>
            </a:r>
            <a:r>
              <a:rPr lang="en-US" sz="2400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distributions</a:t>
            </a:r>
            <a:endParaRPr lang="en-US" sz="2400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44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Pairwise Preference (TPP):</a:t>
            </a:r>
            <a:br>
              <a:rPr lang="en-US" dirty="0" smtClean="0"/>
            </a:br>
            <a:r>
              <a:rPr lang="en-US" dirty="0" smtClean="0"/>
              <a:t>PLVM for Pairwise judgements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8200" y="2362200"/>
            <a:ext cx="10764230" cy="2390776"/>
            <a:chOff x="843455" y="1981200"/>
            <a:chExt cx="10764230" cy="23907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455" y="1981200"/>
              <a:ext cx="3230513" cy="23479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1981200"/>
              <a:ext cx="3271454" cy="239077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1486" y="1985432"/>
              <a:ext cx="3266199" cy="2386544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876800"/>
            <a:ext cx="944580" cy="10064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1755636"/>
            <a:ext cx="4183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82A71"/>
                </a:solidFill>
              </a:rPr>
              <a:t>Modeling Pairwise Preferences:</a:t>
            </a:r>
            <a:endParaRPr lang="en-US" sz="2400" dirty="0">
              <a:solidFill>
                <a:srgbClr val="F82A7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2780" y="5709989"/>
            <a:ext cx="2384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Expert (on the </a:t>
            </a:r>
            <a:r>
              <a:rPr lang="en-US" b="1" i="1" dirty="0" smtClean="0">
                <a:solidFill>
                  <a:srgbClr val="C00000"/>
                </a:solidFill>
              </a:rPr>
              <a:t>query domain</a:t>
            </a:r>
            <a:r>
              <a:rPr lang="en-US" b="1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Truthful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745" y="4891679"/>
            <a:ext cx="752072" cy="9915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15811" y="5709989"/>
            <a:ext cx="212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Limited expertise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Truthful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6231" y="4942204"/>
            <a:ext cx="942169" cy="9410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83886" y="5709988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Expert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Malicious</a:t>
            </a:r>
            <a:endParaRPr lang="en-US" b="1" dirty="0"/>
          </a:p>
        </p:txBody>
      </p:sp>
      <p:sp>
        <p:nvSpPr>
          <p:cNvPr id="18" name="Line Callout 2 17"/>
          <p:cNvSpPr/>
          <p:nvPr/>
        </p:nvSpPr>
        <p:spPr>
          <a:xfrm>
            <a:off x="5586431" y="5032936"/>
            <a:ext cx="1719055" cy="538350"/>
          </a:xfrm>
          <a:prstGeom prst="borderCallout2">
            <a:avLst>
              <a:gd name="adj1" fmla="val -800"/>
              <a:gd name="adj2" fmla="val 49310"/>
              <a:gd name="adj3" fmla="val -25764"/>
              <a:gd name="adj4" fmla="val 37729"/>
              <a:gd name="adj5" fmla="val -64426"/>
              <a:gd name="adj6" fmla="val 3746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Error due to Low Expertise </a:t>
            </a:r>
            <a:endParaRPr lang="en-US" dirty="0">
              <a:solidFill>
                <a:srgbClr val="F82A71"/>
              </a:solidFill>
            </a:endParaRPr>
          </a:p>
        </p:txBody>
      </p:sp>
      <p:sp>
        <p:nvSpPr>
          <p:cNvPr id="19" name="Line Callout 2 18"/>
          <p:cNvSpPr/>
          <p:nvPr/>
        </p:nvSpPr>
        <p:spPr>
          <a:xfrm>
            <a:off x="6769244" y="6120421"/>
            <a:ext cx="1771511" cy="538350"/>
          </a:xfrm>
          <a:prstGeom prst="borderCallout2">
            <a:avLst>
              <a:gd name="adj1" fmla="val -800"/>
              <a:gd name="adj2" fmla="val 49310"/>
              <a:gd name="adj3" fmla="val -27228"/>
              <a:gd name="adj4" fmla="val 37270"/>
              <a:gd name="adj5" fmla="val -298706"/>
              <a:gd name="adj6" fmla="val 3657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82A71"/>
                </a:solidFill>
              </a:rPr>
              <a:t>Error  due to Difficult </a:t>
            </a:r>
            <a:r>
              <a:rPr lang="en-US" dirty="0">
                <a:solidFill>
                  <a:srgbClr val="F82A71"/>
                </a:solidFill>
              </a:rPr>
              <a:t>Q</a:t>
            </a:r>
            <a:r>
              <a:rPr lang="en-US" dirty="0" smtClean="0">
                <a:solidFill>
                  <a:srgbClr val="F82A71"/>
                </a:solidFill>
              </a:rPr>
              <a:t>uery</a:t>
            </a:r>
            <a:endParaRPr lang="en-US" dirty="0">
              <a:solidFill>
                <a:srgbClr val="F82A71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677400" y="4710112"/>
            <a:ext cx="2152511" cy="923846"/>
            <a:chOff x="9677400" y="4710112"/>
            <a:chExt cx="2152511" cy="923846"/>
          </a:xfrm>
        </p:grpSpPr>
        <p:sp>
          <p:nvSpPr>
            <p:cNvPr id="20" name="Line Callout 2 19"/>
            <p:cNvSpPr/>
            <p:nvPr/>
          </p:nvSpPr>
          <p:spPr>
            <a:xfrm>
              <a:off x="10058400" y="5095608"/>
              <a:ext cx="1771511" cy="538350"/>
            </a:xfrm>
            <a:prstGeom prst="borderCallout2">
              <a:avLst>
                <a:gd name="adj1" fmla="val -800"/>
                <a:gd name="adj2" fmla="val 49310"/>
                <a:gd name="adj3" fmla="val -27228"/>
                <a:gd name="adj4" fmla="val 37270"/>
                <a:gd name="adj5" fmla="val -99568"/>
                <a:gd name="adj6" fmla="val 3746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82A71"/>
                  </a:solidFill>
                </a:rPr>
                <a:t>Error due to “Flipping”</a:t>
              </a:r>
              <a:endParaRPr lang="en-US" dirty="0">
                <a:solidFill>
                  <a:srgbClr val="F82A71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 flipV="1">
              <a:off x="9677400" y="4710112"/>
              <a:ext cx="1066800" cy="25330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2181780" y="4710111"/>
            <a:ext cx="1750029" cy="794039"/>
            <a:chOff x="9498471" y="4675627"/>
            <a:chExt cx="2331440" cy="958331"/>
          </a:xfrm>
        </p:grpSpPr>
        <p:sp>
          <p:nvSpPr>
            <p:cNvPr id="36" name="Line Callout 2 35"/>
            <p:cNvSpPr/>
            <p:nvPr/>
          </p:nvSpPr>
          <p:spPr>
            <a:xfrm>
              <a:off x="10058400" y="5095608"/>
              <a:ext cx="1771511" cy="538350"/>
            </a:xfrm>
            <a:prstGeom prst="borderCallout2">
              <a:avLst>
                <a:gd name="adj1" fmla="val -800"/>
                <a:gd name="adj2" fmla="val 49310"/>
                <a:gd name="adj3" fmla="val -27228"/>
                <a:gd name="adj4" fmla="val 37270"/>
                <a:gd name="adj5" fmla="val -99568"/>
                <a:gd name="adj6" fmla="val 3746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82A71"/>
                  </a:solidFill>
                </a:rPr>
                <a:t>No Error</a:t>
              </a:r>
              <a:endParaRPr lang="en-US" dirty="0">
                <a:solidFill>
                  <a:srgbClr val="F82A7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 flipV="1">
              <a:off x="9498471" y="4675627"/>
              <a:ext cx="1245730" cy="28779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8135" y="4810517"/>
            <a:ext cx="1240261" cy="12044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0" y="2926080"/>
            <a:ext cx="45719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05288" y="3017520"/>
            <a:ext cx="76200" cy="285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0287000" y="2858837"/>
            <a:ext cx="83289" cy="286886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522219" y="1723837"/>
            <a:ext cx="3137895" cy="1440633"/>
            <a:chOff x="5074920" y="1829391"/>
            <a:chExt cx="3137895" cy="1440633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7367517" y="3270024"/>
              <a:ext cx="845298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Line Callout 2 (Border and Accent Bar) 25"/>
            <p:cNvSpPr/>
            <p:nvPr/>
          </p:nvSpPr>
          <p:spPr>
            <a:xfrm flipH="1">
              <a:off x="5074920" y="1829391"/>
              <a:ext cx="1478280" cy="609009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4917"/>
                <a:gd name="adj5" fmla="val 234450"/>
                <a:gd name="adj6" fmla="val -8501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Query </a:t>
              </a:r>
            </a:p>
            <a:p>
              <a:pPr algn="ctr"/>
              <a:r>
                <a:rPr lang="en-US" sz="2000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Difficult</a:t>
              </a:r>
              <a:endParaRPr lang="en-US" sz="20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887968" y="1462213"/>
            <a:ext cx="2871848" cy="2576387"/>
            <a:chOff x="5401998" y="1914148"/>
            <a:chExt cx="2871848" cy="2576387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5401998" y="4490535"/>
              <a:ext cx="381000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ine Callout 2 (Border and Accent Bar) 38"/>
            <p:cNvSpPr/>
            <p:nvPr/>
          </p:nvSpPr>
          <p:spPr>
            <a:xfrm>
              <a:off x="7029630" y="1914148"/>
              <a:ext cx="1244216" cy="609009"/>
            </a:xfrm>
            <a:prstGeom prst="accentBorderCallout2">
              <a:avLst>
                <a:gd name="adj1" fmla="val 17577"/>
                <a:gd name="adj2" fmla="val -2592"/>
                <a:gd name="adj3" fmla="val 18750"/>
                <a:gd name="adj4" fmla="val -16667"/>
                <a:gd name="adj5" fmla="val 421036"/>
                <a:gd name="adj6" fmla="val -11625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Worker</a:t>
              </a:r>
            </a:p>
            <a:p>
              <a:pPr algn="ctr"/>
              <a:r>
                <a:rPr lang="en-US" sz="2000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Expertise</a:t>
              </a:r>
              <a:endParaRPr lang="en-US" sz="20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53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5299" y="842347"/>
            <a:ext cx="8381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Medium" charset="0"/>
                <a:ea typeface="Futura Medium" charset="0"/>
                <a:cs typeface="Futura Medium" charset="0"/>
              </a:rPr>
              <a:t>We must become more comfortable with probability and uncertainty</a:t>
            </a:r>
            <a:endParaRPr lang="en-US" sz="36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4290" y="2042676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Handwriting" charset="0"/>
                <a:ea typeface="Lucida Handwriting" charset="0"/>
                <a:cs typeface="Lucida Handwriting" charset="0"/>
              </a:rPr>
              <a:t>⎻ Nate Silver</a:t>
            </a:r>
            <a:endParaRPr lang="en-US" dirty="0">
              <a:latin typeface="Lucida Handwriting" charset="0"/>
              <a:ea typeface="Lucida Handwriting" charset="0"/>
              <a:cs typeface="Lucida Handwriting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835" y="1052289"/>
            <a:ext cx="2417163" cy="16114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89" y="3297211"/>
            <a:ext cx="2325505" cy="1755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551" y="3297211"/>
            <a:ext cx="3995649" cy="1755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00" y="5052309"/>
            <a:ext cx="1708644" cy="170864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Thurstonian</a:t>
            </a:r>
            <a:r>
              <a:rPr lang="en-US" dirty="0" smtClean="0"/>
              <a:t> </a:t>
            </a:r>
            <a:r>
              <a:rPr lang="en-US" dirty="0"/>
              <a:t>Pairwise Preference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373" y="1815116"/>
            <a:ext cx="4724400" cy="42941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87010" y="3607478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q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uery domain</a:t>
            </a:r>
          </a:p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mixture prior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1726" y="4654824"/>
            <a:ext cx="77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</a:rPr>
              <a:t>Query</a:t>
            </a:r>
            <a:endParaRPr lang="en-US" b="1" i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05326" y="4103803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domain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05326" y="3616041"/>
            <a:ext cx="1625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difficulty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47985" y="31892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Doc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51489" y="1447800"/>
            <a:ext cx="287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ground truth score (mean)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4" name="Curved Connector 13"/>
          <p:cNvCxnSpPr/>
          <p:nvPr/>
        </p:nvCxnSpPr>
        <p:spPr>
          <a:xfrm>
            <a:off x="3477610" y="1761262"/>
            <a:ext cx="908953" cy="789527"/>
          </a:xfrm>
          <a:prstGeom prst="curvedConnector3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77736" y="2059420"/>
            <a:ext cx="172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perceived score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(mean)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7" name="Curved Connector 16"/>
          <p:cNvCxnSpPr/>
          <p:nvPr/>
        </p:nvCxnSpPr>
        <p:spPr>
          <a:xfrm rot="10800000" flipV="1">
            <a:off x="5941173" y="2345557"/>
            <a:ext cx="685802" cy="205231"/>
          </a:xfrm>
          <a:prstGeom prst="curved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055211" y="2705751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99438" y="6091118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Worker ☓ Domain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351242" y="5061126"/>
            <a:ext cx="1919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expertise and </a:t>
            </a:r>
          </a:p>
          <a:p>
            <a:pPr algn="ctr"/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truthfulness (</a:t>
            </a:r>
            <a:r>
              <a:rPr lang="en-US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std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70960" y="4580248"/>
            <a:ext cx="154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smtClean="0">
                <a:solidFill>
                  <a:srgbClr val="7030A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Judgement</a:t>
            </a:r>
            <a:endParaRPr lang="en-US" b="1" i="1" dirty="0">
              <a:solidFill>
                <a:srgbClr val="7030A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73755" y="3195216"/>
            <a:ext cx="172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score difference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Curved Connector 36"/>
          <p:cNvCxnSpPr/>
          <p:nvPr/>
        </p:nvCxnSpPr>
        <p:spPr>
          <a:xfrm rot="5400000">
            <a:off x="6846629" y="3801056"/>
            <a:ext cx="457200" cy="3226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878912" y="5233021"/>
            <a:ext cx="218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Observation:</a:t>
            </a:r>
          </a:p>
          <a:p>
            <a:pPr algn="ctr"/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pairwise preference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0" name="Curved Connector 39"/>
          <p:cNvCxnSpPr/>
          <p:nvPr/>
        </p:nvCxnSpPr>
        <p:spPr>
          <a:xfrm rot="16200000" flipV="1">
            <a:off x="7475146" y="4840618"/>
            <a:ext cx="758575" cy="23784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4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Simulated Study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20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981200" y="18145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10000" y="1814512"/>
            <a:ext cx="5486400" cy="0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210800" y="1814512"/>
            <a:ext cx="914400" cy="0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296400" y="1814512"/>
            <a:ext cx="9144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981200" y="22717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810000" y="2261773"/>
            <a:ext cx="3657600" cy="9939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467600" y="2271712"/>
            <a:ext cx="27432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200198" y="2271712"/>
            <a:ext cx="914400" cy="0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81200" y="2728912"/>
            <a:ext cx="1828800" cy="0"/>
          </a:xfrm>
          <a:prstGeom prst="line">
            <a:avLst/>
          </a:prstGeom>
          <a:ln w="127000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10000" y="2728911"/>
            <a:ext cx="3657600" cy="9939"/>
          </a:xfrm>
          <a:prstGeom prst="line">
            <a:avLst/>
          </a:prstGeom>
          <a:ln w="127000">
            <a:solidFill>
              <a:srgbClr val="A6E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467600" y="2738850"/>
            <a:ext cx="914400" cy="0"/>
          </a:xfrm>
          <a:prstGeom prst="line">
            <a:avLst/>
          </a:prstGeom>
          <a:ln w="12700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382000" y="2738850"/>
            <a:ext cx="2743200" cy="9939"/>
          </a:xfrm>
          <a:prstGeom prst="line">
            <a:avLst/>
          </a:prstGeom>
          <a:ln w="127000">
            <a:solidFill>
              <a:srgbClr val="66D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9600" y="1600200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1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599" y="2077107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2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9599" y="2538572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Demo 3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14" y="2996286"/>
            <a:ext cx="1839276" cy="2782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463" y="3014285"/>
            <a:ext cx="1917064" cy="2602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3005286"/>
            <a:ext cx="1981200" cy="2583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1073" y="3005286"/>
            <a:ext cx="2152650" cy="25408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198" y="3477108"/>
            <a:ext cx="10058400" cy="24317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352800" y="590880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full model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791812" y="6221072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only 1 domain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04318" y="588055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 worker expertise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67380" y="6221072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same query difficulty</a:t>
            </a:r>
            <a:endParaRPr lang="en-US" i="1" spc="-1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293340" y="5851740"/>
            <a:ext cx="1888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(Chen et al., 2013)</a:t>
            </a:r>
            <a:endParaRPr lang="en-US" i="1" spc="-1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1068" y="432362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5 docs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2558" y="525139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pc="-1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30 docs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5851740"/>
            <a:ext cx="1371600" cy="293914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527946" y="14226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530888" y="190245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527946" y="237804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0.2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689156" y="237804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89155" y="190167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89154" y="142756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306411" y="142757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210800" y="14226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467600" y="189975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467600" y="237293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204158" y="189741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latin typeface="Latin Modern Roman 10" charset="0"/>
                <a:ea typeface="Latin Modern Roman 10" charset="0"/>
                <a:cs typeface="Latin Modern Roman 10" charset="0"/>
              </a:rPr>
              <a:t>0.1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628158" y="237293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0.3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6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Malicious </a:t>
            </a:r>
            <a:r>
              <a:rPr lang="en-US" dirty="0"/>
              <a:t>Worker Detection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2028" y="1825625"/>
            <a:ext cx="5113943" cy="435133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86400" cy="4351338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100/200 annotators</a:t>
            </a:r>
          </a:p>
          <a:p>
            <a:pPr lvl="1"/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10 malicious workers </a:t>
            </a:r>
            <a:r>
              <a:rPr lang="en-US" dirty="0" smtClean="0"/>
              <a:t>in 100 group</a:t>
            </a:r>
          </a:p>
          <a:p>
            <a:pPr lvl="1"/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20 malicious workers </a:t>
            </a:r>
            <a:r>
              <a:rPr lang="en-US" dirty="0"/>
              <a:t>in 2</a:t>
            </a:r>
            <a:r>
              <a:rPr lang="en-US" dirty="0" smtClean="0"/>
              <a:t>00 </a:t>
            </a:r>
            <a:r>
              <a:rPr lang="en-US" dirty="0"/>
              <a:t>group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Sparsity ratio</a:t>
            </a:r>
          </a:p>
          <a:p>
            <a:pPr lvl="1"/>
            <a:r>
              <a:rPr lang="en-US" dirty="0" smtClean="0"/>
              <a:t>0.01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(4.35 out of 435 pairs)</a:t>
            </a:r>
          </a:p>
          <a:p>
            <a:pPr lvl="1"/>
            <a:r>
              <a:rPr lang="en-US" dirty="0" smtClean="0"/>
              <a:t>0.02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(8.7 out of 435 pairs)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TPP: Rank Aggregation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09800"/>
            <a:ext cx="7999280" cy="2924956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8075480" y="1690688"/>
            <a:ext cx="3352800" cy="40894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25 retrieval systems</a:t>
            </a:r>
          </a:p>
          <a:p>
            <a:pPr lvl="1"/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25 workers </a:t>
            </a:r>
            <a:r>
              <a:rPr lang="en-US" dirty="0" smtClean="0"/>
              <a:t>for TPP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Rank Aggregation Baselines:</a:t>
            </a:r>
          </a:p>
          <a:p>
            <a:pPr lvl="1"/>
            <a:r>
              <a:rPr lang="en-US" dirty="0" smtClean="0"/>
              <a:t>TRM</a:t>
            </a:r>
          </a:p>
          <a:p>
            <a:pPr lvl="1"/>
            <a:r>
              <a:rPr lang="en-US" dirty="0" err="1" smtClean="0"/>
              <a:t>BordaCount</a:t>
            </a:r>
            <a:endParaRPr lang="en-US" dirty="0" smtClean="0"/>
          </a:p>
          <a:p>
            <a:pPr lvl="2"/>
            <a:r>
              <a:rPr lang="en-US" dirty="0" smtClean="0"/>
              <a:t>Majority Voting for Ranking</a:t>
            </a:r>
          </a:p>
        </p:txBody>
      </p:sp>
    </p:spTree>
    <p:extLst>
      <p:ext uri="{BB962C8B-B14F-4D97-AF65-F5344CB8AC3E}">
        <p14:creationId xmlns:p14="http://schemas.microsoft.com/office/powerpoint/2010/main" val="192499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82000" cy="2073796"/>
          </a:xfrm>
        </p:spPr>
        <p:txBody>
          <a:bodyPr>
            <a:normAutofit/>
          </a:bodyPr>
          <a:lstStyle/>
          <a:p>
            <a:r>
              <a:rPr lang="en-US" dirty="0" smtClean="0"/>
              <a:t>TPP: Summary</a:t>
            </a:r>
            <a:br>
              <a:rPr lang="en-US" dirty="0" smtClean="0"/>
            </a:br>
            <a:r>
              <a:rPr lang="en-US" sz="2800" b="1" i="1" dirty="0" smtClean="0"/>
              <a:t>a </a:t>
            </a:r>
            <a:r>
              <a:rPr lang="en-US" sz="2800" b="1" i="1" dirty="0"/>
              <a:t>general PLVM for modeling expertise and truthfulness of workers in crowdsourcing and fusion of pairwise preferences </a:t>
            </a:r>
            <a:endParaRPr lang="en-US" sz="4000" b="1" i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2740025"/>
            <a:ext cx="10515600" cy="3736975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Pairwise Preferences in Crowdsourcing</a:t>
            </a:r>
            <a:r>
              <a:rPr lang="en-US" dirty="0" smtClean="0"/>
              <a:t> by</a:t>
            </a:r>
          </a:p>
          <a:p>
            <a:pPr lvl="1"/>
            <a:r>
              <a:rPr lang="en-US" dirty="0" smtClean="0"/>
              <a:t>extending </a:t>
            </a:r>
            <a:r>
              <a:rPr lang="en-US" dirty="0" err="1" smtClean="0">
                <a:solidFill>
                  <a:srgbClr val="F82A71"/>
                </a:solidFill>
              </a:rPr>
              <a:t>Thurstonian</a:t>
            </a:r>
            <a:r>
              <a:rPr lang="en-US" dirty="0" smtClean="0">
                <a:solidFill>
                  <a:srgbClr val="F82A71"/>
                </a:solidFill>
              </a:rPr>
              <a:t> Ranking Model</a:t>
            </a:r>
          </a:p>
          <a:p>
            <a:pPr lvl="1"/>
            <a:r>
              <a:rPr lang="en-US" dirty="0" smtClean="0"/>
              <a:t>explaining </a:t>
            </a:r>
            <a:r>
              <a:rPr lang="en-US" dirty="0" smtClean="0">
                <a:solidFill>
                  <a:srgbClr val="F82A71"/>
                </a:solidFill>
              </a:rPr>
              <a:t>errors/uncertainty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F82A71"/>
                </a:solidFill>
              </a:rPr>
              <a:t>a multitude of sources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F82A71"/>
                </a:solidFill>
              </a:rPr>
              <a:t>query difficulty, query domain</a:t>
            </a:r>
          </a:p>
          <a:p>
            <a:r>
              <a:rPr lang="en-US" dirty="0" smtClean="0">
                <a:solidFill>
                  <a:srgbClr val="F82A71"/>
                </a:solidFill>
              </a:rPr>
              <a:t>worker domain expertise, truthfulness</a:t>
            </a:r>
            <a:endParaRPr lang="en-US" dirty="0">
              <a:solidFill>
                <a:srgbClr val="F82A7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152401"/>
            <a:ext cx="2224178" cy="16244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38200" y="2426237"/>
            <a:ext cx="3718961" cy="697963"/>
            <a:chOff x="2202547" y="4557289"/>
            <a:chExt cx="3718961" cy="697963"/>
          </a:xfrm>
        </p:grpSpPr>
        <p:grpSp>
          <p:nvGrpSpPr>
            <p:cNvPr id="10" name="Group 9"/>
            <p:cNvGrpSpPr/>
            <p:nvPr/>
          </p:nvGrpSpPr>
          <p:grpSpPr>
            <a:xfrm>
              <a:off x="2551529" y="4557289"/>
              <a:ext cx="3369979" cy="697963"/>
              <a:chOff x="1023320" y="1340"/>
              <a:chExt cx="3369979" cy="697963"/>
            </a:xfrm>
          </p:grpSpPr>
          <p:sp>
            <p:nvSpPr>
              <p:cNvPr id="12" name="Pentagon 11"/>
              <p:cNvSpPr/>
              <p:nvPr/>
            </p:nvSpPr>
            <p:spPr>
              <a:xfrm rot="10800000">
                <a:off x="1023320" y="1340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3" name="Pentagon 4"/>
              <p:cNvSpPr/>
              <p:nvPr/>
            </p:nvSpPr>
            <p:spPr>
              <a:xfrm rot="21600000">
                <a:off x="1197811" y="1340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Flexible Modelling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2202547" y="4557289"/>
              <a:ext cx="697963" cy="697963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4" name="Group 13"/>
          <p:cNvGrpSpPr/>
          <p:nvPr/>
        </p:nvGrpSpPr>
        <p:grpSpPr>
          <a:xfrm>
            <a:off x="838200" y="4495800"/>
            <a:ext cx="3718961" cy="697963"/>
            <a:chOff x="2202547" y="5463600"/>
            <a:chExt cx="3718961" cy="697963"/>
          </a:xfrm>
        </p:grpSpPr>
        <p:grpSp>
          <p:nvGrpSpPr>
            <p:cNvPr id="15" name="Group 14"/>
            <p:cNvGrpSpPr/>
            <p:nvPr/>
          </p:nvGrpSpPr>
          <p:grpSpPr>
            <a:xfrm>
              <a:off x="2551529" y="5463600"/>
              <a:ext cx="3369979" cy="697963"/>
              <a:chOff x="1023320" y="907651"/>
              <a:chExt cx="3369979" cy="697963"/>
            </a:xfrm>
          </p:grpSpPr>
          <p:sp>
            <p:nvSpPr>
              <p:cNvPr id="17" name="Pentagon 16"/>
              <p:cNvSpPr/>
              <p:nvPr/>
            </p:nvSpPr>
            <p:spPr>
              <a:xfrm rot="10800000">
                <a:off x="1023320" y="90765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Pentagon 7"/>
              <p:cNvSpPr/>
              <p:nvPr/>
            </p:nvSpPr>
            <p:spPr>
              <a:xfrm rot="21600000">
                <a:off x="1197811" y="90765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Powerful Tool for KDD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6" name="Oval 15"/>
            <p:cNvSpPr/>
            <p:nvPr/>
          </p:nvSpPr>
          <p:spPr>
            <a:xfrm>
              <a:off x="2202547" y="5463600"/>
              <a:ext cx="697963" cy="69796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9" name="Group 18"/>
          <p:cNvGrpSpPr/>
          <p:nvPr/>
        </p:nvGrpSpPr>
        <p:grpSpPr>
          <a:xfrm>
            <a:off x="7142572" y="4495800"/>
            <a:ext cx="3718961" cy="697963"/>
            <a:chOff x="2202547" y="6369910"/>
            <a:chExt cx="3718961" cy="697963"/>
          </a:xfrm>
        </p:grpSpPr>
        <p:grpSp>
          <p:nvGrpSpPr>
            <p:cNvPr id="20" name="Group 19"/>
            <p:cNvGrpSpPr/>
            <p:nvPr/>
          </p:nvGrpSpPr>
          <p:grpSpPr>
            <a:xfrm>
              <a:off x="2551529" y="6369910"/>
              <a:ext cx="3369979" cy="697963"/>
              <a:chOff x="1023320" y="1813961"/>
              <a:chExt cx="3369979" cy="697963"/>
            </a:xfrm>
          </p:grpSpPr>
          <p:sp>
            <p:nvSpPr>
              <p:cNvPr id="22" name="Pentagon 21"/>
              <p:cNvSpPr/>
              <p:nvPr/>
            </p:nvSpPr>
            <p:spPr>
              <a:xfrm rot="10800000">
                <a:off x="1023320" y="181396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Pentagon 10"/>
              <p:cNvSpPr/>
              <p:nvPr/>
            </p:nvSpPr>
            <p:spPr>
              <a:xfrm rot="21600000">
                <a:off x="1197811" y="181396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Efficient Optimization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2202547" y="6369910"/>
              <a:ext cx="697963" cy="697963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3" name="Rectangle 2"/>
          <p:cNvSpPr/>
          <p:nvPr/>
        </p:nvSpPr>
        <p:spPr>
          <a:xfrm>
            <a:off x="7143957" y="5373715"/>
            <a:ext cx="4667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EM </a:t>
            </a:r>
            <a:r>
              <a:rPr lang="en-US" sz="2400" dirty="0"/>
              <a:t>algorithm: E-step by </a:t>
            </a:r>
            <a:r>
              <a:rPr lang="en-US" sz="2400" dirty="0">
                <a:solidFill>
                  <a:srgbClr val="F82A71"/>
                </a:solidFill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1568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394968720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69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Latin Modern Roman 10" charset="0"/>
                <a:cs typeface="Latin Modern Roman 10" charset="0"/>
              </a:rPr>
              <a:t>Maximum Entropy (ME) Framework:</a:t>
            </a:r>
          </a:p>
          <a:p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Classification: with </a:t>
            </a:r>
            <a:r>
              <a:rPr lang="en-US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known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feature vector</a:t>
            </a: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112" y="2274157"/>
            <a:ext cx="4435772" cy="9414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Entropy: A Versatile Tool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0850" y="6356350"/>
            <a:ext cx="2743200" cy="365125"/>
          </a:xfrm>
        </p:spPr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47" y="3576692"/>
            <a:ext cx="3238501" cy="42215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5030029" y="4813742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791200" y="5042342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76059" y="456339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28609" y="479380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43053" y="4073095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hypothesis for </a:t>
            </a:r>
          </a:p>
          <a:p>
            <a:pPr algn="ctr"/>
            <a:r>
              <a:rPr lang="en-US" i="1" u="sng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positive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class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97763" y="3957957"/>
            <a:ext cx="1168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</a:t>
            </a:r>
            <a:r>
              <a:rPr lang="en-US" i="1" u="sng" spc="-1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th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feature</a:t>
            </a:r>
          </a:p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vector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7" name="Straight Arrow Connector 16"/>
          <p:cNvCxnSpPr>
            <a:endCxn id="16" idx="3"/>
          </p:cNvCxnSpPr>
          <p:nvPr/>
        </p:nvCxnSpPr>
        <p:spPr>
          <a:xfrm flipV="1">
            <a:off x="5791200" y="4281123"/>
            <a:ext cx="1075473" cy="203077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flipH="1">
            <a:off x="6770164" y="3962334"/>
            <a:ext cx="46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17098" y="4332142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hypothesis for </a:t>
            </a:r>
          </a:p>
          <a:p>
            <a:pPr algn="ctr"/>
            <a:r>
              <a:rPr lang="en-US" i="1" u="sng" spc="-100" dirty="0" smtClean="0">
                <a:solidFill>
                  <a:srgbClr val="0070C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</a:t>
            </a:r>
            <a:r>
              <a:rPr lang="en-US" i="1" u="sng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class</a:t>
            </a:r>
            <a:endParaRPr lang="en-US" i="1" u="sng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127973" y="4873618"/>
            <a:ext cx="1118026" cy="561146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29407" y="4623500"/>
            <a:ext cx="753239" cy="418843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94600" y="5599342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pos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069013" y="5422742"/>
            <a:ext cx="136124" cy="25156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195290" y="5296845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neg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5752030" y="6025926"/>
            <a:ext cx="130305" cy="24597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853293" y="5635129"/>
            <a:ext cx="368020" cy="69518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404192" y="4626374"/>
            <a:ext cx="345549" cy="67102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03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2" grpId="0"/>
      <p:bldP spid="23" grpId="0"/>
      <p:bldP spid="35" grpId="0"/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363" y="5351488"/>
            <a:ext cx="354788" cy="348279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Latin Modern Roman 10" charset="0"/>
                <a:cs typeface="Latin Modern Roman 10" charset="0"/>
              </a:rPr>
              <a:t>Maximum Entropy (ME) Framework:</a:t>
            </a:r>
          </a:p>
          <a:p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Embedding: with </a:t>
            </a:r>
            <a:r>
              <a:rPr lang="en-US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unknown</a:t>
            </a:r>
            <a:r>
              <a:rPr lang="en-US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feature vector (representation)</a:t>
            </a:r>
          </a:p>
          <a:p>
            <a:pPr lvl="1"/>
            <a:endParaRPr lang="en-US" b="1" i="1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112" y="2274157"/>
            <a:ext cx="4435772" cy="9414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Entropy: A Versatile Tool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0850" y="6356350"/>
            <a:ext cx="2743200" cy="365125"/>
          </a:xfrm>
        </p:spPr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26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098" y="3615707"/>
            <a:ext cx="4495800" cy="1080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96" y="4537100"/>
            <a:ext cx="35051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recursive </a:t>
            </a:r>
            <a:r>
              <a:rPr lang="en-US" sz="2000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</a:t>
            </a:r>
            <a:r>
              <a:rPr lang="en-US" sz="20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 network</a:t>
            </a:r>
            <a:endParaRPr lang="en-US" i="1" u="sng" dirty="0" smtClean="0"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algn="ctr"/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 = </a:t>
            </a:r>
            <a:r>
              <a:rPr lang="en-US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neural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vs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?? =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social</a:t>
            </a:r>
            <a:endParaRPr lang="en-US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800600" y="6307666"/>
            <a:ext cx="1185769" cy="373584"/>
          </a:xfrm>
          <a:prstGeom prst="straightConnector1">
            <a:avLst/>
          </a:prstGeom>
          <a:ln w="34925">
            <a:solidFill>
              <a:srgbClr val="F0922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985539" y="5288635"/>
            <a:ext cx="946570" cy="1392614"/>
          </a:xfrm>
          <a:prstGeom prst="straightConnector1">
            <a:avLst/>
          </a:prstGeom>
          <a:ln w="34925" cmpd="sng">
            <a:solidFill>
              <a:srgbClr val="92D05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32918" y="5715298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  <a:r>
              <a:rPr lang="en-US" sz="2400" b="1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recursive</a:t>
            </a:r>
            <a:endParaRPr lang="en-US" sz="2400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2200" y="4750775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  <a:r>
              <a:rPr lang="en-US" sz="2400" b="1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network</a:t>
            </a:r>
            <a:endParaRPr lang="en-US" sz="2400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876800" y="5314716"/>
            <a:ext cx="1981200" cy="973666"/>
          </a:xfrm>
          <a:prstGeom prst="line">
            <a:avLst/>
          </a:prstGeom>
          <a:ln w="6350" cap="rnd"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5867400" y="5792353"/>
            <a:ext cx="108202" cy="894127"/>
          </a:xfrm>
          <a:prstGeom prst="straightConnector1">
            <a:avLst/>
          </a:prstGeom>
          <a:ln w="34925" cap="rnd" cmpd="sng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5095193" y="5361789"/>
            <a:ext cx="850639" cy="1307872"/>
          </a:xfrm>
          <a:prstGeom prst="straightConnector1">
            <a:avLst/>
          </a:prstGeom>
          <a:ln w="34925" cap="rnd" cmpd="sng">
            <a:solidFill>
              <a:srgbClr val="F82A7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732410" y="4660079"/>
            <a:ext cx="125907" cy="1104721"/>
          </a:xfrm>
          <a:prstGeom prst="straightConnector1">
            <a:avLst/>
          </a:prstGeom>
          <a:ln w="25400" cap="rnd" cmpd="sng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391287" y="4875654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</a:t>
            </a:r>
            <a:r>
              <a:rPr lang="en-US" sz="2400" b="1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neural</a:t>
            </a:r>
            <a:endParaRPr lang="en-US" sz="2400" b="1" i="1" baseline="-250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148409" y="5288635"/>
            <a:ext cx="646954" cy="74766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758131" y="5313177"/>
            <a:ext cx="180732" cy="1363444"/>
          </a:xfrm>
          <a:prstGeom prst="line">
            <a:avLst/>
          </a:prstGeom>
          <a:ln w="38100" cap="rnd" cmpd="tri">
            <a:solidFill>
              <a:srgbClr val="F82A7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013420" y="6096577"/>
            <a:ext cx="1301780" cy="580044"/>
          </a:xfrm>
          <a:prstGeom prst="straightConnector1">
            <a:avLst/>
          </a:prstGeom>
          <a:ln w="34925" cap="rnd" cmpd="sng">
            <a:solidFill>
              <a:srgbClr val="66D9E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203752" y="5715298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</a:t>
            </a:r>
            <a:r>
              <a:rPr lang="en-US" sz="2400" b="1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social</a:t>
            </a:r>
            <a:endParaRPr lang="en-US" sz="2400" b="1" i="1" baseline="-25000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5938863" y="6120523"/>
            <a:ext cx="1276472" cy="167859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978964" y="6302436"/>
            <a:ext cx="43466" cy="367225"/>
          </a:xfrm>
          <a:prstGeom prst="line">
            <a:avLst/>
          </a:prstGeom>
          <a:ln w="38100" cap="rnd" cmpd="tri">
            <a:solidFill>
              <a:srgbClr val="66D9E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657278" y="4647605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(neural)</a:t>
            </a:r>
            <a:endParaRPr lang="en-US" sz="16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Curved Connector 84"/>
          <p:cNvCxnSpPr/>
          <p:nvPr/>
        </p:nvCxnSpPr>
        <p:spPr>
          <a:xfrm rot="16200000" flipH="1">
            <a:off x="5204612" y="5018291"/>
            <a:ext cx="688659" cy="478905"/>
          </a:xfrm>
          <a:prstGeom prst="curvedConnector3">
            <a:avLst>
              <a:gd name="adj1" fmla="val 109368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541650" y="6438521"/>
            <a:ext cx="1023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(social)</a:t>
            </a:r>
            <a:endParaRPr lang="en-US" sz="16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6" name="Curved Connector 95"/>
          <p:cNvCxnSpPr/>
          <p:nvPr/>
        </p:nvCxnSpPr>
        <p:spPr>
          <a:xfrm rot="10800000">
            <a:off x="6029006" y="6471156"/>
            <a:ext cx="579764" cy="158248"/>
          </a:xfrm>
          <a:prstGeom prst="curvedConnector3">
            <a:avLst>
              <a:gd name="adj1" fmla="val 50000"/>
            </a:avLst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913715" y="4552488"/>
            <a:ext cx="344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Continuous Bag-of-Words (CBOW)</a:t>
            </a:r>
          </a:p>
          <a:p>
            <a:pPr algn="ctr"/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i="1" spc="-1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Milokov</a:t>
            </a:r>
            <a:r>
              <a:rPr lang="en-US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 et al. 2013)</a:t>
            </a:r>
            <a:endParaRPr lang="en-US" i="1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4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6" grpId="0"/>
      <p:bldP spid="59" grpId="0"/>
      <p:bldP spid="70" grpId="0"/>
      <p:bldP spid="83" grpId="1"/>
      <p:bldP spid="9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Classes: 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 smtClean="0"/>
              <a:t>MeSH</a:t>
            </a:r>
            <a:r>
              <a:rPr lang="en-US" dirty="0" smtClean="0"/>
              <a:t> (</a:t>
            </a:r>
            <a:r>
              <a:rPr lang="en-US" i="1" dirty="0" smtClean="0">
                <a:solidFill>
                  <a:srgbClr val="C00000"/>
                </a:solidFill>
              </a:rPr>
              <a:t>Me</a:t>
            </a:r>
            <a:r>
              <a:rPr lang="en-US" i="1" dirty="0" smtClean="0"/>
              <a:t>dical </a:t>
            </a:r>
            <a:r>
              <a:rPr lang="en-US" i="1" dirty="0" smtClean="0">
                <a:solidFill>
                  <a:srgbClr val="C00000"/>
                </a:solidFill>
              </a:rPr>
              <a:t>S</a:t>
            </a:r>
            <a:r>
              <a:rPr lang="en-US" i="1" dirty="0" smtClean="0"/>
              <a:t>ubject </a:t>
            </a:r>
            <a:r>
              <a:rPr lang="en-US" i="1" dirty="0" smtClean="0">
                <a:solidFill>
                  <a:srgbClr val="C00000"/>
                </a:solidFill>
              </a:rPr>
              <a:t>H</a:t>
            </a:r>
            <a:r>
              <a:rPr lang="en-US" i="1" dirty="0" smtClean="0"/>
              <a:t>eading</a:t>
            </a:r>
            <a:r>
              <a:rPr lang="en-US" dirty="0" smtClean="0"/>
              <a:t>) tags</a:t>
            </a:r>
          </a:p>
          <a:p>
            <a:r>
              <a:rPr lang="en-US" dirty="0" smtClean="0"/>
              <a:t>Vocabulary: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 smtClean="0"/>
              <a:t> words</a:t>
            </a:r>
          </a:p>
          <a:p>
            <a:pPr marL="0" indent="0">
              <a:buNone/>
            </a:pP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27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904874" y="4590220"/>
            <a:ext cx="1187601" cy="818751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16285" y="5302961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(1)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628067" y="5408971"/>
            <a:ext cx="444028" cy="620297"/>
          </a:xfrm>
          <a:prstGeom prst="line">
            <a:avLst/>
          </a:prstGeom>
          <a:ln w="25400" cmpd="tri">
            <a:solidFill>
              <a:srgbClr val="F82A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</p:spTree>
    <p:extLst>
      <p:ext uri="{BB962C8B-B14F-4D97-AF65-F5344CB8AC3E}">
        <p14:creationId xmlns:p14="http://schemas.microsoft.com/office/powerpoint/2010/main" val="73255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28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855146" y="4427592"/>
            <a:ext cx="532900" cy="382917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99055" y="4789662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(2)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719137" y="4475242"/>
            <a:ext cx="1136009" cy="1603819"/>
          </a:xfrm>
          <a:prstGeom prst="line">
            <a:avLst/>
          </a:prstGeom>
          <a:ln w="25400" cmpd="tri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91610" y="4089366"/>
            <a:ext cx="552243" cy="797898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</p:spTree>
    <p:extLst>
      <p:ext uri="{BB962C8B-B14F-4D97-AF65-F5344CB8AC3E}">
        <p14:creationId xmlns:p14="http://schemas.microsoft.com/office/powerpoint/2010/main" val="118833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An Era of Abundant Data</a:t>
            </a:r>
            <a:endParaRPr lang="en-US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24" y="1618470"/>
            <a:ext cx="2130899" cy="14362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21574" y="2941726"/>
            <a:ext cx="144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Network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81" y="3353514"/>
            <a:ext cx="2037193" cy="17282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09293" y="2955709"/>
            <a:ext cx="776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Text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605" y="1773805"/>
            <a:ext cx="1630171" cy="10848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487" y="1863485"/>
            <a:ext cx="1541182" cy="15411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4970" y="3475323"/>
            <a:ext cx="2144715" cy="16064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81279" y="4938714"/>
            <a:ext cx="1217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Images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6406" y="5407576"/>
            <a:ext cx="1168182" cy="12051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5353" y="5116939"/>
            <a:ext cx="2659235" cy="14958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675879" y="1618470"/>
            <a:ext cx="665087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u="sng" dirty="0" smtClean="0"/>
              <a:t>How To: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Represent </a:t>
            </a:r>
            <a:r>
              <a:rPr lang="en-US" sz="3200" dirty="0" smtClean="0"/>
              <a:t>the data and knowledge?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Model </a:t>
            </a:r>
            <a:r>
              <a:rPr lang="en-US" sz="3200" dirty="0" smtClean="0"/>
              <a:t>uncertainty and noise?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82A71"/>
                </a:solidFill>
              </a:rPr>
              <a:t>Scale </a:t>
            </a:r>
            <a:r>
              <a:rPr lang="en-US" sz="3200" dirty="0" smtClean="0"/>
              <a:t>well to large data?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79369" y="4306477"/>
            <a:ext cx="5918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82A71"/>
                </a:solidFill>
              </a:rPr>
              <a:t>Probabilistic Modeling</a:t>
            </a:r>
          </a:p>
          <a:p>
            <a:r>
              <a:rPr lang="en-US" sz="4400" dirty="0">
                <a:solidFill>
                  <a:srgbClr val="F82A71"/>
                </a:solidFill>
              </a:rPr>
              <a:t>	</a:t>
            </a:r>
            <a:r>
              <a:rPr lang="en-US" sz="4400" dirty="0" smtClean="0">
                <a:solidFill>
                  <a:srgbClr val="F82A71"/>
                </a:solidFill>
              </a:rPr>
              <a:t>with </a:t>
            </a:r>
            <a:r>
              <a:rPr lang="en-US" sz="4400" i="1" dirty="0" smtClean="0">
                <a:solidFill>
                  <a:srgbClr val="F82A71"/>
                </a:solidFill>
              </a:rPr>
              <a:t>Latent</a:t>
            </a:r>
            <a:r>
              <a:rPr lang="en-US" sz="4400" dirty="0" smtClean="0">
                <a:solidFill>
                  <a:srgbClr val="F82A71"/>
                </a:solidFill>
              </a:rPr>
              <a:t> Variables</a:t>
            </a:r>
            <a:endParaRPr lang="en-US" sz="4400" dirty="0">
              <a:solidFill>
                <a:srgbClr val="F82A7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8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29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594630" y="4865809"/>
            <a:ext cx="1345750" cy="960297"/>
          </a:xfrm>
          <a:prstGeom prst="line">
            <a:avLst/>
          </a:prstGeom>
          <a:ln w="1270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25508" y="5120210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f</a:t>
            </a:r>
            <a:r>
              <a:rPr lang="en-US" sz="1600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6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(3)</a:t>
            </a:r>
            <a:endParaRPr lang="en-US" sz="16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719140" y="4874154"/>
            <a:ext cx="852519" cy="1204907"/>
          </a:xfrm>
          <a:prstGeom prst="line">
            <a:avLst/>
          </a:prstGeom>
          <a:ln w="25400" cmpd="tri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91610" y="4089366"/>
            <a:ext cx="552243" cy="797898"/>
          </a:xfrm>
          <a:prstGeom prst="straightConnector1">
            <a:avLst/>
          </a:prstGeom>
          <a:ln w="34925" cap="rnd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</p:spTree>
    <p:extLst>
      <p:ext uri="{BB962C8B-B14F-4D97-AF65-F5344CB8AC3E}">
        <p14:creationId xmlns:p14="http://schemas.microsoft.com/office/powerpoint/2010/main" val="37566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30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7440" y="43321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5232400"/>
            <a:ext cx="2933700" cy="13970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920095" y="3640402"/>
            <a:ext cx="704630" cy="94206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644665"/>
            <a:ext cx="1798155" cy="31348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4611469"/>
            <a:ext cx="35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the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correct label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</a:p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and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00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31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891410" y="4582464"/>
            <a:ext cx="762000" cy="1524000"/>
          </a:xfrm>
          <a:prstGeom prst="straightConnector1">
            <a:avLst/>
          </a:prstGeom>
          <a:ln w="34925">
            <a:solidFill>
              <a:srgbClr val="F82A71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9990" y="45625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920095" y="3640402"/>
            <a:ext cx="704630" cy="94206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644665"/>
            <a:ext cx="1798155" cy="31348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5232400"/>
            <a:ext cx="2933700" cy="1397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0" y="4611469"/>
            <a:ext cx="35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the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correct label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</a:p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and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7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32</a:t>
            </a:fld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652581" y="4811064"/>
            <a:ext cx="1753429" cy="1295400"/>
          </a:xfrm>
          <a:prstGeom prst="straightConnector1">
            <a:avLst/>
          </a:prstGeom>
          <a:ln w="34925">
            <a:solidFill>
              <a:srgbClr val="66D9EF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2291" y="53141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24155" y="547820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411" y="5056011"/>
            <a:ext cx="973076" cy="309046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7972291" y="4830825"/>
            <a:ext cx="391774" cy="534232"/>
          </a:xfrm>
          <a:prstGeom prst="straightConnector1">
            <a:avLst/>
          </a:prstGeom>
          <a:ln w="12700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680436" y="5365058"/>
            <a:ext cx="1324579" cy="728674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5232400"/>
            <a:ext cx="2933700" cy="1397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0" y="4611469"/>
            <a:ext cx="35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the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correct label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</a:p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and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Entropy: </a:t>
            </a:r>
            <a:r>
              <a:rPr lang="en-US" dirty="0" smtClean="0"/>
              <a:t>Difficulty in Scaling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Classes: 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 10</a:t>
            </a:r>
            <a:r>
              <a:rPr lang="en-US" i="1" baseline="30000" dirty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dirty="0" err="1"/>
              <a:t>MeSH</a:t>
            </a:r>
            <a:r>
              <a:rPr lang="en-US" dirty="0"/>
              <a:t> (</a:t>
            </a:r>
            <a:r>
              <a:rPr lang="en-US" i="1" dirty="0">
                <a:solidFill>
                  <a:srgbClr val="C00000"/>
                </a:solidFill>
              </a:rPr>
              <a:t>Me</a:t>
            </a:r>
            <a:r>
              <a:rPr lang="en-US" i="1" dirty="0"/>
              <a:t>dical </a:t>
            </a:r>
            <a:r>
              <a:rPr lang="en-US" i="1" dirty="0">
                <a:solidFill>
                  <a:srgbClr val="C00000"/>
                </a:solidFill>
              </a:rPr>
              <a:t>S</a:t>
            </a:r>
            <a:r>
              <a:rPr lang="en-US" i="1" dirty="0"/>
              <a:t>ubject </a:t>
            </a:r>
            <a:r>
              <a:rPr lang="en-US" i="1" dirty="0">
                <a:solidFill>
                  <a:srgbClr val="C00000"/>
                </a:solidFill>
              </a:rPr>
              <a:t>H</a:t>
            </a:r>
            <a:r>
              <a:rPr lang="en-US" i="1" dirty="0"/>
              <a:t>eading</a:t>
            </a:r>
            <a:r>
              <a:rPr lang="en-US" dirty="0"/>
              <a:t>) tags</a:t>
            </a:r>
          </a:p>
          <a:p>
            <a:r>
              <a:rPr lang="en-US" dirty="0"/>
              <a:t>Vocabulary: 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&gt;1M</a:t>
            </a:r>
            <a:r>
              <a:rPr lang="en-US" dirty="0"/>
              <a:t> words</a:t>
            </a:r>
          </a:p>
          <a:p>
            <a:pPr marL="0" indent="0">
              <a:buNone/>
            </a:pPr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How Does Gradient Descent (GD) of ME works?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38653" y="35343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72291" y="531418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2581" y="4887264"/>
            <a:ext cx="839029" cy="1193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20810" y="4475242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52581" y="5859525"/>
            <a:ext cx="2405131" cy="234207"/>
          </a:xfrm>
          <a:prstGeom prst="straightConnector1">
            <a:avLst/>
          </a:prstGeom>
          <a:ln w="34925">
            <a:solidFill>
              <a:srgbClr val="F0922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2" y="3307941"/>
            <a:ext cx="2584450" cy="12745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684215" y="62474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8229" y="635214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3-class classification</a:t>
            </a:r>
            <a:endParaRPr lang="en-US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8738949" y="5879257"/>
            <a:ext cx="302399" cy="39242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62977" y="5706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973" y="6037053"/>
            <a:ext cx="952007" cy="274847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6624726" y="3640402"/>
            <a:ext cx="27855" cy="2453330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680436" y="5365058"/>
            <a:ext cx="1324579" cy="728674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680436" y="6093732"/>
            <a:ext cx="2058513" cy="177954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680299" y="3266391"/>
            <a:ext cx="3458568" cy="15323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GD Complexity:</a:t>
            </a:r>
          </a:p>
          <a:p>
            <a:r>
              <a:rPr lang="en-US" sz="24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4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O(DN)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</a:t>
            </a:r>
            <a:r>
              <a:rPr lang="mr-IN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classes 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5232400"/>
            <a:ext cx="2933700" cy="1397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0" y="4611469"/>
            <a:ext cx="356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Suppose the 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correct label </a:t>
            </a:r>
            <a:r>
              <a:rPr lang="en-US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1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</a:p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and gradient descent updates: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9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932606716"/>
              </p:ext>
            </p:extLst>
          </p:nvPr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>
            <p:extLst>
              <p:ext uri="{D42A27DB-BD31-4B8C-83A1-F6EECF244321}">
                <p14:modId xmlns:p14="http://schemas.microsoft.com/office/powerpoint/2010/main" val="1128477501"/>
              </p:ext>
            </p:extLst>
          </p:nvPr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>
            <p:extLst>
              <p:ext uri="{D42A27DB-BD31-4B8C-83A1-F6EECF244321}">
                <p14:modId xmlns:p14="http://schemas.microsoft.com/office/powerpoint/2010/main" val="114935222"/>
              </p:ext>
            </p:extLst>
          </p:nvPr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886200"/>
            <a:ext cx="4689389" cy="2057400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H="1" flipV="1">
            <a:off x="5744685" y="4245438"/>
            <a:ext cx="453112" cy="918178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544378" y="4432503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764214" y="3545321"/>
            <a:ext cx="498916" cy="71897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663542" y="3596639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275023" y="4777094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7563213" y="4406374"/>
            <a:ext cx="1042651" cy="780451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084769" y="4636506"/>
            <a:ext cx="5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8572097" y="3404315"/>
            <a:ext cx="100082" cy="101676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609288" y="3760649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10750928" y="4364567"/>
            <a:ext cx="1283634" cy="63788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396496" y="4591290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9355471" y="5025518"/>
            <a:ext cx="1430176" cy="141105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9987450" y="4748305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374094" y="4911502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8" name="Rounded Rectangle 107"/>
          <p:cNvSpPr/>
          <p:nvPr/>
        </p:nvSpPr>
        <p:spPr>
          <a:xfrm>
            <a:off x="567060" y="4255919"/>
            <a:ext cx="2895600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73196" y="1405028"/>
            <a:ext cx="4322378" cy="228147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Goal</a:t>
            </a:r>
            <a:r>
              <a:rPr lang="en-US" sz="2400" i="1" u="sng" dirty="0" smtClean="0">
                <a:solidFill>
                  <a:srgbClr val="00B050"/>
                </a:solidFill>
              </a:rPr>
              <a:t>:</a:t>
            </a:r>
            <a:r>
              <a:rPr lang="en-US" sz="2400" dirty="0">
                <a:solidFill>
                  <a:srgbClr val="00B050"/>
                </a:solidFill>
              </a:rPr>
              <a:t>	</a:t>
            </a:r>
            <a:endParaRPr lang="en-US" sz="2400" dirty="0" smtClean="0">
              <a:solidFill>
                <a:srgbClr val="00B050"/>
              </a:solidFill>
            </a:endParaRPr>
          </a:p>
          <a:p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Complexity Independent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</a:t>
            </a:r>
            <a:endParaRPr lang="en-US" sz="2000" b="1" i="1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(#class)</a:t>
            </a:r>
            <a:endParaRPr lang="en-US" sz="20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400" b="1" i="1" u="sng" dirty="0" smtClean="0">
                <a:solidFill>
                  <a:srgbClr val="00B050"/>
                </a:solidFill>
              </a:rPr>
              <a:t>Solution: </a:t>
            </a:r>
            <a:r>
              <a:rPr lang="en-US" sz="2000" b="1" dirty="0" smtClean="0">
                <a:solidFill>
                  <a:srgbClr val="F82A71"/>
                </a:solidFill>
              </a:rPr>
              <a:t>Approximating/Clustering</a:t>
            </a:r>
            <a:r>
              <a:rPr lang="en-US" sz="2000" dirty="0" smtClean="0">
                <a:solidFill>
                  <a:srgbClr val="A6E32D"/>
                </a:solidFill>
              </a:rPr>
              <a:t>  </a:t>
            </a:r>
            <a:r>
              <a:rPr lang="en-US" sz="2000" dirty="0" smtClean="0">
                <a:solidFill>
                  <a:srgbClr val="00B0F0"/>
                </a:solidFill>
              </a:rPr>
              <a:t>Dual Distributions </a:t>
            </a:r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{P</a:t>
            </a:r>
            <a:r>
              <a:rPr lang="en-US" sz="20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}</a:t>
            </a:r>
            <a:endParaRPr lang="en-US" sz="2000" b="1" i="1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3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Graphic spid="40" grpId="0">
        <p:bldAsOne/>
      </p:bldGraphic>
      <p:bldGraphic spid="56" grpId="0">
        <p:bldAsOne/>
      </p:bldGraphic>
      <p:bldP spid="70" grpId="0"/>
      <p:bldP spid="73" grpId="0"/>
      <p:bldP spid="76" grpId="0"/>
      <p:bldP spid="84" grpId="0"/>
      <p:bldP spid="86" grpId="0"/>
      <p:bldP spid="99" grpId="0"/>
      <p:bldP spid="101" grpId="0"/>
      <p:bldP spid="102" grpId="0"/>
      <p:bldP spid="10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H="1" flipV="1">
            <a:off x="5744685" y="4245438"/>
            <a:ext cx="453112" cy="918178"/>
          </a:xfrm>
          <a:prstGeom prst="straightConnector1">
            <a:avLst/>
          </a:prstGeom>
          <a:ln w="34925">
            <a:solidFill>
              <a:srgbClr val="F82A71">
                <a:alpha val="3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246214" y="3829403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5764214" y="3545321"/>
            <a:ext cx="498916" cy="718973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663542" y="3596639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275023" y="4777094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6200138" y="3545321"/>
            <a:ext cx="71965" cy="1618296"/>
          </a:xfrm>
          <a:prstGeom prst="straightConnector1">
            <a:avLst/>
          </a:prstGeom>
          <a:ln w="34925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563213" y="4406374"/>
            <a:ext cx="1042651" cy="780451"/>
          </a:xfrm>
          <a:prstGeom prst="straightConnector1">
            <a:avLst/>
          </a:prstGeom>
          <a:ln w="34925">
            <a:solidFill>
              <a:srgbClr val="66D9EF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680985" y="3920047"/>
            <a:ext cx="5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8572097" y="3404315"/>
            <a:ext cx="100082" cy="1016761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609288" y="3760649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015711" y="4845368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7570301" y="3402710"/>
            <a:ext cx="1075508" cy="1760472"/>
          </a:xfrm>
          <a:prstGeom prst="straightConnector1">
            <a:avLst/>
          </a:prstGeom>
          <a:ln w="34925">
            <a:solidFill>
              <a:srgbClr val="66D9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10750928" y="4364567"/>
            <a:ext cx="1283634" cy="637880"/>
          </a:xfrm>
          <a:prstGeom prst="straightConnector1">
            <a:avLst/>
          </a:prstGeom>
          <a:ln w="34925">
            <a:solidFill>
              <a:schemeClr val="tx1">
                <a:alpha val="3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396496" y="4591290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9355471" y="5025518"/>
            <a:ext cx="1430176" cy="141105"/>
          </a:xfrm>
          <a:prstGeom prst="straightConnector1">
            <a:avLst/>
          </a:prstGeom>
          <a:ln w="34925">
            <a:solidFill>
              <a:srgbClr val="F09220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0406675" y="4191110"/>
            <a:ext cx="269947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374094" y="4911502"/>
            <a:ext cx="109848" cy="22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9378074" y="4341496"/>
            <a:ext cx="2656488" cy="818929"/>
          </a:xfrm>
          <a:prstGeom prst="straightConnector1">
            <a:avLst/>
          </a:prstGeom>
          <a:ln w="34925">
            <a:solidFill>
              <a:srgbClr val="F09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886200"/>
            <a:ext cx="4689389" cy="2057400"/>
          </a:xfrm>
          <a:prstGeom prst="rect">
            <a:avLst/>
          </a:prstGeom>
        </p:spPr>
      </p:pic>
      <p:sp>
        <p:nvSpPr>
          <p:cNvPr id="69" name="Rounded Rectangle 68"/>
          <p:cNvSpPr/>
          <p:nvPr/>
        </p:nvSpPr>
        <p:spPr>
          <a:xfrm>
            <a:off x="567060" y="4255919"/>
            <a:ext cx="2895600" cy="248425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373196" y="1405028"/>
            <a:ext cx="4322378" cy="228147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Goal</a:t>
            </a:r>
            <a:r>
              <a:rPr lang="en-US" sz="2400" i="1" u="sng" dirty="0" smtClean="0">
                <a:solidFill>
                  <a:srgbClr val="00B050"/>
                </a:solidFill>
              </a:rPr>
              <a:t>:</a:t>
            </a:r>
            <a:r>
              <a:rPr lang="en-US" sz="2400" dirty="0">
                <a:solidFill>
                  <a:srgbClr val="00B050"/>
                </a:solidFill>
              </a:rPr>
              <a:t>	</a:t>
            </a:r>
            <a:endParaRPr lang="en-US" sz="2400" dirty="0" smtClean="0">
              <a:solidFill>
                <a:srgbClr val="00B050"/>
              </a:solidFill>
            </a:endParaRPr>
          </a:p>
          <a:p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Complexity Independent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</a:t>
            </a:r>
            <a:endParaRPr lang="en-US" sz="2000" b="1" i="1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(#class)</a:t>
            </a:r>
            <a:endParaRPr lang="en-US" sz="20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400" b="1" i="1" u="sng" dirty="0" smtClean="0">
                <a:solidFill>
                  <a:srgbClr val="00B050"/>
                </a:solidFill>
              </a:rPr>
              <a:t>Solution: </a:t>
            </a:r>
            <a:r>
              <a:rPr lang="en-US" sz="2000" b="1" dirty="0" smtClean="0">
                <a:solidFill>
                  <a:srgbClr val="F82A71"/>
                </a:solidFill>
              </a:rPr>
              <a:t>Approximating/Clustering</a:t>
            </a:r>
            <a:r>
              <a:rPr lang="en-US" sz="2000" dirty="0" smtClean="0">
                <a:solidFill>
                  <a:srgbClr val="A6E32D"/>
                </a:solidFill>
              </a:rPr>
              <a:t>  </a:t>
            </a:r>
            <a:r>
              <a:rPr lang="en-US" sz="2000" dirty="0" smtClean="0">
                <a:solidFill>
                  <a:srgbClr val="00B0F0"/>
                </a:solidFill>
              </a:rPr>
              <a:t>Dual Distributions </a:t>
            </a:r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{P</a:t>
            </a:r>
            <a:r>
              <a:rPr lang="en-US" sz="20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}</a:t>
            </a:r>
            <a:endParaRPr lang="en-US" sz="2000" b="1" i="1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52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flipV="1">
            <a:off x="5812824" y="4419600"/>
            <a:ext cx="435576" cy="790452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636742" y="4503851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6248400" y="3493972"/>
            <a:ext cx="163422" cy="925628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348931" y="3850304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6404317" y="2901512"/>
            <a:ext cx="1283634" cy="637880"/>
          </a:xfrm>
          <a:prstGeom prst="straightConnector1">
            <a:avLst/>
          </a:prstGeom>
          <a:ln w="3492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049885" y="3128235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886200"/>
            <a:ext cx="4689389" cy="2057400"/>
          </a:xfrm>
          <a:prstGeom prst="rect">
            <a:avLst/>
          </a:prstGeom>
        </p:spPr>
      </p:pic>
      <p:sp>
        <p:nvSpPr>
          <p:cNvPr id="62" name="Rounded Rectangle 61"/>
          <p:cNvSpPr/>
          <p:nvPr/>
        </p:nvSpPr>
        <p:spPr>
          <a:xfrm>
            <a:off x="527304" y="4814826"/>
            <a:ext cx="3054096" cy="246888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73196" y="1405028"/>
            <a:ext cx="4322378" cy="228147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Goal</a:t>
            </a:r>
            <a:r>
              <a:rPr lang="en-US" sz="2400" i="1" u="sng" dirty="0" smtClean="0">
                <a:solidFill>
                  <a:srgbClr val="00B050"/>
                </a:solidFill>
              </a:rPr>
              <a:t>:</a:t>
            </a:r>
            <a:r>
              <a:rPr lang="en-US" sz="2400" dirty="0">
                <a:solidFill>
                  <a:srgbClr val="00B050"/>
                </a:solidFill>
              </a:rPr>
              <a:t>	</a:t>
            </a:r>
            <a:endParaRPr lang="en-US" sz="2400" dirty="0" smtClean="0">
              <a:solidFill>
                <a:srgbClr val="00B050"/>
              </a:solidFill>
            </a:endParaRPr>
          </a:p>
          <a:p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Complexity Independent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</a:t>
            </a:r>
            <a:endParaRPr lang="en-US" sz="2000" b="1" i="1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(#class)</a:t>
            </a:r>
            <a:endParaRPr lang="en-US" sz="20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400" b="1" i="1" u="sng" dirty="0" smtClean="0">
                <a:solidFill>
                  <a:srgbClr val="00B050"/>
                </a:solidFill>
              </a:rPr>
              <a:t>Solution: </a:t>
            </a:r>
            <a:r>
              <a:rPr lang="en-US" sz="2000" b="1" dirty="0" smtClean="0">
                <a:solidFill>
                  <a:srgbClr val="F82A71"/>
                </a:solidFill>
              </a:rPr>
              <a:t>Approximating/Clustering</a:t>
            </a:r>
            <a:r>
              <a:rPr lang="en-US" sz="2000" dirty="0" smtClean="0">
                <a:solidFill>
                  <a:srgbClr val="A6E32D"/>
                </a:solidFill>
              </a:rPr>
              <a:t>  </a:t>
            </a:r>
            <a:r>
              <a:rPr lang="en-US" sz="2000" dirty="0" smtClean="0">
                <a:solidFill>
                  <a:srgbClr val="00B0F0"/>
                </a:solidFill>
              </a:rPr>
              <a:t>Dual Distributions </a:t>
            </a:r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{P</a:t>
            </a:r>
            <a:r>
              <a:rPr lang="en-US" sz="20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}</a:t>
            </a:r>
            <a:endParaRPr lang="en-US" sz="2000" b="1" i="1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6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/>
      <p:bldP spid="7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291" y="4931204"/>
            <a:ext cx="1142137" cy="313593"/>
          </a:xfrm>
          <a:prstGeom prst="rect">
            <a:avLst/>
          </a:prstGeom>
        </p:spPr>
      </p:pic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 flipV="1">
            <a:off x="5812824" y="4419600"/>
            <a:ext cx="435576" cy="790452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636742" y="4503851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6248400" y="3493972"/>
            <a:ext cx="163422" cy="925628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348931" y="3850304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6404317" y="2901512"/>
            <a:ext cx="1283634" cy="637880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049885" y="3128235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812824" y="2971800"/>
            <a:ext cx="1813054" cy="2238252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8826" y="4190056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+ 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+ 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72" name="Chart 71"/>
          <p:cNvGraphicFramePr/>
          <p:nvPr>
            <p:extLst>
              <p:ext uri="{D42A27DB-BD31-4B8C-83A1-F6EECF244321}">
                <p14:modId xmlns:p14="http://schemas.microsoft.com/office/powerpoint/2010/main" val="936856195"/>
              </p:ext>
            </p:extLst>
          </p:nvPr>
        </p:nvGraphicFramePr>
        <p:xfrm>
          <a:off x="8970727" y="3701279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2966" y="3535155"/>
            <a:ext cx="295475" cy="391505"/>
          </a:xfrm>
          <a:prstGeom prst="rect">
            <a:avLst/>
          </a:prstGeom>
        </p:spPr>
      </p:pic>
      <p:sp>
        <p:nvSpPr>
          <p:cNvPr id="25" name="Right Brace 24"/>
          <p:cNvSpPr/>
          <p:nvPr/>
        </p:nvSpPr>
        <p:spPr>
          <a:xfrm rot="5400000">
            <a:off x="8233795" y="562201"/>
            <a:ext cx="286885" cy="5706957"/>
          </a:xfrm>
          <a:prstGeom prst="rightBrace">
            <a:avLst>
              <a:gd name="adj1" fmla="val 39148"/>
              <a:gd name="adj2" fmla="val 27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7403808" y="4561872"/>
            <a:ext cx="2503574" cy="1236430"/>
            <a:chOff x="4638425" y="1852302"/>
            <a:chExt cx="4210268" cy="2052237"/>
          </a:xfrm>
        </p:grpSpPr>
        <p:cxnSp>
          <p:nvCxnSpPr>
            <p:cNvPr id="76" name="Straight Arrow Connector 75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86" name="Straight Connector 85"/>
          <p:cNvCxnSpPr/>
          <p:nvPr/>
        </p:nvCxnSpPr>
        <p:spPr>
          <a:xfrm flipV="1">
            <a:off x="8144774" y="5049907"/>
            <a:ext cx="988781" cy="1199238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9031798" y="5668372"/>
            <a:ext cx="508563" cy="647434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7363963" y="4902081"/>
            <a:ext cx="319793" cy="395792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9241" y="6276696"/>
            <a:ext cx="1269007" cy="35270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1948" y="6005363"/>
            <a:ext cx="1259852" cy="333275"/>
          </a:xfrm>
          <a:prstGeom prst="rect">
            <a:avLst/>
          </a:prstGeom>
        </p:spPr>
      </p:pic>
      <p:sp>
        <p:nvSpPr>
          <p:cNvPr id="92" name="Right Brace 91"/>
          <p:cNvSpPr/>
          <p:nvPr/>
        </p:nvSpPr>
        <p:spPr>
          <a:xfrm rot="5400000">
            <a:off x="8463843" y="3696445"/>
            <a:ext cx="234033" cy="1917612"/>
          </a:xfrm>
          <a:prstGeom prst="rightBrace">
            <a:avLst>
              <a:gd name="adj1" fmla="val 3560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3886200"/>
            <a:ext cx="4689389" cy="2057400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373196" y="1405028"/>
            <a:ext cx="4322378" cy="228147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rgbClr val="00B050"/>
                </a:solidFill>
              </a:rPr>
              <a:t>Goal</a:t>
            </a:r>
            <a:r>
              <a:rPr lang="en-US" sz="2400" i="1" u="sng" dirty="0" smtClean="0">
                <a:solidFill>
                  <a:srgbClr val="00B050"/>
                </a:solidFill>
              </a:rPr>
              <a:t>:</a:t>
            </a:r>
            <a:r>
              <a:rPr lang="en-US" sz="2400" dirty="0">
                <a:solidFill>
                  <a:srgbClr val="00B050"/>
                </a:solidFill>
              </a:rPr>
              <a:t>	</a:t>
            </a:r>
            <a:endParaRPr lang="en-US" sz="2400" dirty="0" smtClean="0">
              <a:solidFill>
                <a:srgbClr val="00B050"/>
              </a:solidFill>
            </a:endParaRPr>
          </a:p>
          <a:p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Complexity Independent </a:t>
            </a:r>
            <a:r>
              <a:rPr lang="en-US" sz="2000" b="1" i="1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of </a:t>
            </a:r>
            <a:endParaRPr lang="en-US" sz="2000" b="1" i="1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0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 (#class)</a:t>
            </a:r>
            <a:endParaRPr lang="en-US" sz="2000" b="1" i="1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400" b="1" i="1" u="sng" dirty="0" smtClean="0">
                <a:solidFill>
                  <a:srgbClr val="00B050"/>
                </a:solidFill>
              </a:rPr>
              <a:t>Solution: </a:t>
            </a:r>
            <a:r>
              <a:rPr lang="en-US" sz="2000" b="1" dirty="0" smtClean="0">
                <a:solidFill>
                  <a:srgbClr val="F82A71"/>
                </a:solidFill>
              </a:rPr>
              <a:t>Approximating/Clustering</a:t>
            </a:r>
            <a:r>
              <a:rPr lang="en-US" sz="2000" dirty="0" smtClean="0">
                <a:solidFill>
                  <a:srgbClr val="A6E32D"/>
                </a:solidFill>
              </a:rPr>
              <a:t>  </a:t>
            </a:r>
            <a:r>
              <a:rPr lang="en-US" sz="2000" dirty="0" smtClean="0">
                <a:solidFill>
                  <a:srgbClr val="00B0F0"/>
                </a:solidFill>
              </a:rPr>
              <a:t>Dual Distributions </a:t>
            </a:r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{P</a:t>
            </a:r>
            <a:r>
              <a:rPr lang="en-US" sz="20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}</a:t>
            </a:r>
            <a:endParaRPr lang="en-US" sz="2000" b="1" i="1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527304" y="4814826"/>
            <a:ext cx="3054096" cy="246888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2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2" grpId="0">
        <p:bldAsOne/>
      </p:bldGraphic>
      <p:bldP spid="25" grpId="0" animBg="1"/>
      <p:bldP spid="9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291" y="4931204"/>
            <a:ext cx="1142137" cy="313593"/>
          </a:xfrm>
          <a:prstGeom prst="rect">
            <a:avLst/>
          </a:prstGeom>
        </p:spPr>
      </p:pic>
      <p:graphicFrame>
        <p:nvGraphicFramePr>
          <p:cNvPr id="27" name="Chart 26"/>
          <p:cNvGraphicFramePr/>
          <p:nvPr/>
        </p:nvGraphicFramePr>
        <p:xfrm>
          <a:off x="5400697" y="2514600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/>
        </p:nvGraphicFramePr>
        <p:xfrm>
          <a:off x="7693674" y="2520891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Dual-Clustering Maximum Entropy </a:t>
            </a:r>
            <a:r>
              <a:rPr lang="en-US" sz="3600" dirty="0" smtClean="0"/>
              <a:t>(DCME)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876800" y="1237132"/>
            <a:ext cx="2503574" cy="1236430"/>
            <a:chOff x="4638425" y="1852302"/>
            <a:chExt cx="4210268" cy="2052237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853566" y="2685339"/>
              <a:ext cx="839029" cy="119335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335901" y="215954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38908" y="250175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1,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169777" y="1143000"/>
            <a:ext cx="2503574" cy="1336853"/>
            <a:chOff x="4638425" y="1685619"/>
            <a:chExt cx="4210268" cy="2218920"/>
          </a:xfrm>
        </p:grpSpPr>
        <p:cxnSp>
          <p:nvCxnSpPr>
            <p:cNvPr id="30" name="Straight Arrow Connector 29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853568" y="2191072"/>
              <a:ext cx="168308" cy="168762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50811" y="1685619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25878" y="250016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2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, </a:t>
            </a:r>
            <a:r>
              <a:rPr lang="en-US" i="1" dirty="0" err="1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=</a:t>
            </a:r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1421" y="1240666"/>
            <a:ext cx="2503574" cy="1236430"/>
            <a:chOff x="4638425" y="1852302"/>
            <a:chExt cx="4210268" cy="2052237"/>
          </a:xfrm>
        </p:grpSpPr>
        <p:cxnSp>
          <p:nvCxnSpPr>
            <p:cNvPr id="47" name="Straight Arrow Connector 46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853568" y="2819945"/>
              <a:ext cx="2158691" cy="105875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019021" y="2412320"/>
              <a:ext cx="373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x</a:t>
              </a:r>
              <a:r>
                <a:rPr lang="en-US" b="1" i="1" baseline="-25000" dirty="0" err="1">
                  <a:latin typeface="Latin Modern Roman 10" charset="0"/>
                  <a:ea typeface="Latin Modern Roman 10" charset="0"/>
                  <a:cs typeface="Latin Modern Roman 10" charset="0"/>
                </a:rPr>
                <a:t>t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56" name="Chart 55"/>
          <p:cNvGraphicFramePr/>
          <p:nvPr/>
        </p:nvGraphicFramePr>
        <p:xfrm>
          <a:off x="9935318" y="2518134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9819027" y="250016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 = 3, </a:t>
            </a:r>
            <a:r>
              <a:rPr lang="en-US" i="1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y</a:t>
            </a:r>
            <a:r>
              <a:rPr lang="en-US" i="1" baseline="-25000" dirty="0" err="1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= 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649" y="2818973"/>
            <a:ext cx="437565" cy="472292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 flipV="1">
            <a:off x="5812824" y="4419600"/>
            <a:ext cx="435576" cy="790452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636742" y="4503851"/>
            <a:ext cx="42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6248400" y="3493972"/>
            <a:ext cx="163422" cy="925628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348931" y="3850304"/>
            <a:ext cx="43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6404317" y="2901512"/>
            <a:ext cx="1283634" cy="637880"/>
          </a:xfrm>
          <a:prstGeom prst="straightConnector1">
            <a:avLst/>
          </a:prstGeom>
          <a:ln w="34925">
            <a:solidFill>
              <a:schemeClr val="tx1">
                <a:alpha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049885" y="3128235"/>
            <a:ext cx="42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812824" y="2971800"/>
            <a:ext cx="1813054" cy="2238252"/>
          </a:xfrm>
          <a:prstGeom prst="line">
            <a:avLst/>
          </a:prstGeom>
          <a:ln w="317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8826" y="4190056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+ 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+ x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b="1" i="1" baseline="-250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72" name="Chart 71"/>
          <p:cNvGraphicFramePr/>
          <p:nvPr>
            <p:extLst/>
          </p:nvPr>
        </p:nvGraphicFramePr>
        <p:xfrm>
          <a:off x="8970727" y="3701279"/>
          <a:ext cx="1295400" cy="1171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2966" y="3535155"/>
            <a:ext cx="295475" cy="391505"/>
          </a:xfrm>
          <a:prstGeom prst="rect">
            <a:avLst/>
          </a:prstGeom>
        </p:spPr>
      </p:pic>
      <p:sp>
        <p:nvSpPr>
          <p:cNvPr id="25" name="Right Brace 24"/>
          <p:cNvSpPr/>
          <p:nvPr/>
        </p:nvSpPr>
        <p:spPr>
          <a:xfrm rot="5400000">
            <a:off x="8233795" y="562201"/>
            <a:ext cx="286885" cy="5706957"/>
          </a:xfrm>
          <a:prstGeom prst="rightBrace">
            <a:avLst>
              <a:gd name="adj1" fmla="val 39148"/>
              <a:gd name="adj2" fmla="val 27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7403808" y="4561872"/>
            <a:ext cx="2503574" cy="1236430"/>
            <a:chOff x="4638425" y="1852302"/>
            <a:chExt cx="4210268" cy="2052237"/>
          </a:xfrm>
        </p:grpSpPr>
        <p:cxnSp>
          <p:nvCxnSpPr>
            <p:cNvPr id="76" name="Straight Arrow Connector 75"/>
            <p:cNvCxnSpPr/>
            <p:nvPr/>
          </p:nvCxnSpPr>
          <p:spPr>
            <a:xfrm flipH="1" flipV="1">
              <a:off x="5092395" y="2380539"/>
              <a:ext cx="762000" cy="1524000"/>
            </a:xfrm>
            <a:prstGeom prst="straightConnector1">
              <a:avLst/>
            </a:prstGeom>
            <a:ln w="34925">
              <a:solidFill>
                <a:srgbClr val="F82A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5853566" y="2609139"/>
              <a:ext cx="1753429" cy="1295400"/>
            </a:xfrm>
            <a:prstGeom prst="straightConnector1">
              <a:avLst/>
            </a:prstGeom>
            <a:ln w="34925">
              <a:solidFill>
                <a:srgbClr val="66D9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638425" y="1852302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565050" y="2201514"/>
              <a:ext cx="45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flipV="1">
              <a:off x="5853566" y="3657600"/>
              <a:ext cx="2405131" cy="234207"/>
            </a:xfrm>
            <a:prstGeom prst="straightConnector1">
              <a:avLst/>
            </a:prstGeom>
            <a:ln w="34925">
              <a:solidFill>
                <a:srgbClr val="F092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8125140" y="3276277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w</a:t>
              </a:r>
              <a:r>
                <a:rPr lang="en-US" b="1" i="1" baseline="-25000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3</a:t>
              </a:r>
              <a:endPara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63962" y="35042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86" name="Straight Connector 85"/>
          <p:cNvCxnSpPr/>
          <p:nvPr/>
        </p:nvCxnSpPr>
        <p:spPr>
          <a:xfrm flipV="1">
            <a:off x="8144774" y="5049907"/>
            <a:ext cx="988781" cy="1199238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9031798" y="5668372"/>
            <a:ext cx="508563" cy="647434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7363963" y="4902081"/>
            <a:ext cx="319793" cy="395792"/>
          </a:xfrm>
          <a:prstGeom prst="line">
            <a:avLst/>
          </a:prstGeom>
          <a:ln w="31750">
            <a:solidFill>
              <a:schemeClr val="tx1">
                <a:alpha val="4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9241" y="6276696"/>
            <a:ext cx="1269007" cy="35270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1948" y="6005363"/>
            <a:ext cx="1259852" cy="333275"/>
          </a:xfrm>
          <a:prstGeom prst="rect">
            <a:avLst/>
          </a:prstGeom>
        </p:spPr>
      </p:pic>
      <p:sp>
        <p:nvSpPr>
          <p:cNvPr id="92" name="Right Brace 91"/>
          <p:cNvSpPr/>
          <p:nvPr/>
        </p:nvSpPr>
        <p:spPr>
          <a:xfrm rot="5400000">
            <a:off x="8463843" y="3696445"/>
            <a:ext cx="234033" cy="1917612"/>
          </a:xfrm>
          <a:prstGeom prst="rightBrace">
            <a:avLst>
              <a:gd name="adj1" fmla="val 3560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3886200"/>
            <a:ext cx="4689389" cy="2057400"/>
          </a:xfrm>
          <a:prstGeom prst="rect">
            <a:avLst/>
          </a:prstGeom>
        </p:spPr>
      </p:pic>
      <p:sp>
        <p:nvSpPr>
          <p:cNvPr id="89" name="Rounded Rectangle 88"/>
          <p:cNvSpPr/>
          <p:nvPr/>
        </p:nvSpPr>
        <p:spPr>
          <a:xfrm>
            <a:off x="527304" y="4814826"/>
            <a:ext cx="3054096" cy="246888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413347" y="1433437"/>
            <a:ext cx="4311053" cy="22474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i="1" u="sng" dirty="0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DCME Complexity:</a:t>
            </a:r>
          </a:p>
          <a:p>
            <a:r>
              <a:rPr lang="en-US" sz="2800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	</a:t>
            </a:r>
            <a:r>
              <a:rPr lang="en-US" sz="2800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O(DK)</a:t>
            </a:r>
          </a:p>
          <a:p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 </a:t>
            </a:r>
            <a:r>
              <a:rPr lang="mr-IN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feature dimensionality</a:t>
            </a:r>
          </a:p>
          <a:p>
            <a:r>
              <a:rPr lang="en-US" sz="2000" b="1" i="1" dirty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 </a:t>
            </a:r>
            <a:r>
              <a:rPr lang="mr-IN" sz="2000" b="1" i="1" dirty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–</a:t>
            </a:r>
            <a:r>
              <a:rPr lang="en-US" sz="2000" b="1" i="1" dirty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number of </a:t>
            </a:r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clusters</a:t>
            </a:r>
          </a:p>
          <a:p>
            <a:endParaRPr lang="en-US" sz="1000" b="1" i="1" dirty="0" smtClean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if </a:t>
            </a:r>
            <a:r>
              <a:rPr lang="en-US" sz="2000" b="1" i="1" u="sng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mini-batch size</a:t>
            </a:r>
            <a:r>
              <a:rPr lang="en-US" sz="2000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= O(N)</a:t>
            </a:r>
            <a:endParaRPr lang="en-US" sz="2000" b="1" i="1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21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28" y="1170432"/>
            <a:ext cx="5212080" cy="3474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2186" y="6470526"/>
            <a:ext cx="2743200" cy="365125"/>
          </a:xfrm>
        </p:spPr>
        <p:txBody>
          <a:bodyPr/>
          <a:lstStyle/>
          <a:p>
            <a:fld id="{3AEA2EC2-5615-DB43-9C31-AAE39F87398B}" type="slidenum">
              <a:rPr lang="en-US" smtClean="0"/>
              <a:t>3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3581400" y="1514810"/>
            <a:ext cx="2010848" cy="1806637"/>
            <a:chOff x="2850432" y="1923741"/>
            <a:chExt cx="1902318" cy="16781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9983" y="1923741"/>
              <a:ext cx="1862767" cy="1311088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3429000" y="2879211"/>
              <a:ext cx="618565" cy="0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169445" y="2164743"/>
              <a:ext cx="6724" cy="690703"/>
            </a:xfrm>
            <a:prstGeom prst="straightConnector1">
              <a:avLst/>
            </a:prstGeom>
            <a:ln w="412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538990" y="287531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</a:t>
              </a:r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50432" y="2486114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72982" y="3232549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 = W / L</a:t>
              </a:r>
              <a:endParaRPr 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72229" y="4469099"/>
            <a:ext cx="4230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 single normal </a:t>
            </a:r>
            <a:r>
              <a:rPr lang="en-US" smtClean="0">
                <a:latin typeface="+mj-lt"/>
              </a:rPr>
              <a:t>fitting with</a:t>
            </a:r>
          </a:p>
          <a:p>
            <a:pPr algn="ctr"/>
            <a:r>
              <a:rPr lang="en-US" dirty="0" smtClean="0">
                <a:latin typeface="+mj-lt"/>
              </a:rPr>
              <a:t> </a:t>
            </a:r>
            <a:r>
              <a:rPr lang="en-US" i="1" dirty="0" smtClean="0">
                <a:latin typeface="+mj-lt"/>
              </a:rPr>
              <a:t>Maximum Likelihood Estimation </a:t>
            </a:r>
            <a:r>
              <a:rPr lang="en-US" dirty="0" smtClean="0">
                <a:latin typeface="+mj-lt"/>
              </a:rPr>
              <a:t>(MLE)</a:t>
            </a:r>
            <a:endParaRPr lang="en-US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979" y="5101813"/>
            <a:ext cx="965456" cy="34788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056905" y="3192650"/>
            <a:ext cx="3347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Ratio </a:t>
            </a:r>
            <a:r>
              <a:rPr lang="en-US" dirty="0">
                <a:latin typeface="+mj-lt"/>
              </a:rPr>
              <a:t>of </a:t>
            </a:r>
            <a:r>
              <a:rPr lang="en-US" i="1" dirty="0">
                <a:latin typeface="+mj-lt"/>
              </a:rPr>
              <a:t>forehead width </a:t>
            </a:r>
            <a:r>
              <a:rPr lang="en-US" dirty="0">
                <a:latin typeface="+mj-lt"/>
              </a:rPr>
              <a:t>to the </a:t>
            </a:r>
            <a:r>
              <a:rPr lang="en-US" i="1" dirty="0">
                <a:latin typeface="+mj-lt"/>
              </a:rPr>
              <a:t>body length </a:t>
            </a:r>
            <a:r>
              <a:rPr lang="en-US" dirty="0">
                <a:latin typeface="+mj-lt"/>
              </a:rPr>
              <a:t>of 1000 crabs</a:t>
            </a:r>
          </a:p>
        </p:txBody>
      </p:sp>
      <p:sp>
        <p:nvSpPr>
          <p:cNvPr id="14" name="Cloud Callout 13"/>
          <p:cNvSpPr/>
          <p:nvPr/>
        </p:nvSpPr>
        <p:spPr>
          <a:xfrm>
            <a:off x="2025505" y="3993677"/>
            <a:ext cx="3935479" cy="1466090"/>
          </a:xfrm>
          <a:prstGeom prst="cloudCallout">
            <a:avLst>
              <a:gd name="adj1" fmla="val -63687"/>
              <a:gd name="adj2" fmla="val -55975"/>
            </a:avLst>
          </a:prstGeom>
          <a:solidFill>
            <a:schemeClr val="bg2">
              <a:lumMod val="9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82A71"/>
                </a:solidFill>
                <a:ea typeface="Apple Chancery" charset="0"/>
                <a:cs typeface="Apple Chancery" charset="0"/>
              </a:rPr>
              <a:t>“</a:t>
            </a:r>
            <a:r>
              <a:rPr lang="en-US" dirty="0" smtClean="0">
                <a:solidFill>
                  <a:srgbClr val="00B0F0"/>
                </a:solidFill>
                <a:ea typeface="Apple Chancery" charset="0"/>
                <a:cs typeface="Apple Chancery" charset="0"/>
              </a:rPr>
              <a:t>A well-marked </a:t>
            </a:r>
            <a:r>
              <a:rPr lang="en-US" b="1" i="1" dirty="0" smtClean="0">
                <a:solidFill>
                  <a:srgbClr val="C00000"/>
                </a:solidFill>
                <a:ea typeface="Apple Chancery" charset="0"/>
                <a:cs typeface="Apple Chancery" charset="0"/>
              </a:rPr>
              <a:t>deviation</a:t>
            </a:r>
            <a:r>
              <a:rPr lang="en-US" dirty="0" smtClean="0">
                <a:solidFill>
                  <a:srgbClr val="C00000"/>
                </a:solidFill>
                <a:ea typeface="Apple Chancery" charset="0"/>
                <a:cs typeface="Apple Chancery" charset="0"/>
              </a:rPr>
              <a:t> </a:t>
            </a:r>
            <a:r>
              <a:rPr lang="en-US" dirty="0" smtClean="0">
                <a:solidFill>
                  <a:srgbClr val="00B0F0"/>
                </a:solidFill>
                <a:ea typeface="Apple Chancery" charset="0"/>
                <a:cs typeface="Apple Chancery" charset="0"/>
              </a:rPr>
              <a:t>from this normal shape</a:t>
            </a:r>
            <a:r>
              <a:rPr lang="en-US" dirty="0" smtClean="0">
                <a:solidFill>
                  <a:srgbClr val="F82A71"/>
                </a:solidFill>
                <a:ea typeface="Apple Chancery" charset="0"/>
                <a:cs typeface="Apple Chancery" charset="0"/>
              </a:rPr>
              <a:t>”</a:t>
            </a:r>
            <a:endParaRPr lang="en-US" dirty="0">
              <a:solidFill>
                <a:srgbClr val="F82A71"/>
              </a:solidFill>
              <a:ea typeface="Apple Chancery" charset="0"/>
              <a:cs typeface="Apple Chancery" charset="0"/>
            </a:endParaRPr>
          </a:p>
        </p:txBody>
      </p:sp>
      <p:sp>
        <p:nvSpPr>
          <p:cNvPr id="32" name="Cloud Callout 31"/>
          <p:cNvSpPr/>
          <p:nvPr/>
        </p:nvSpPr>
        <p:spPr>
          <a:xfrm>
            <a:off x="2569581" y="5115430"/>
            <a:ext cx="4554499" cy="1675751"/>
          </a:xfrm>
          <a:prstGeom prst="cloudCallout">
            <a:avLst>
              <a:gd name="adj1" fmla="val -86227"/>
              <a:gd name="adj2" fmla="val -92057"/>
            </a:avLst>
          </a:prstGeom>
          <a:solidFill>
            <a:schemeClr val="bg2">
              <a:lumMod val="9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82A71"/>
                </a:solidFill>
                <a:ea typeface="Apple Chancery" charset="0"/>
                <a:cs typeface="Apple Chancery" charset="0"/>
              </a:rPr>
              <a:t>“</a:t>
            </a:r>
            <a:r>
              <a:rPr lang="en-US" dirty="0">
                <a:solidFill>
                  <a:srgbClr val="00B0F0"/>
                </a:solidFill>
                <a:ea typeface="Apple Chancery" charset="0"/>
                <a:cs typeface="Apple Chancery" charset="0"/>
              </a:rPr>
              <a:t>the units grouped together in the measured material are </a:t>
            </a:r>
            <a:r>
              <a:rPr lang="en-US" b="1" i="1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not</a:t>
            </a:r>
            <a:r>
              <a:rPr lang="en-US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 </a:t>
            </a:r>
            <a:r>
              <a:rPr lang="en-US" dirty="0">
                <a:solidFill>
                  <a:srgbClr val="00B0F0"/>
                </a:solidFill>
                <a:ea typeface="Apple Chancery" charset="0"/>
                <a:cs typeface="Apple Chancery" charset="0"/>
              </a:rPr>
              <a:t>really </a:t>
            </a:r>
            <a:r>
              <a:rPr lang="en-US" b="1" i="1" dirty="0">
                <a:solidFill>
                  <a:srgbClr val="C00000"/>
                </a:solidFill>
                <a:ea typeface="Apple Chancery" charset="0"/>
                <a:cs typeface="Apple Chancery" charset="0"/>
              </a:rPr>
              <a:t>homogeneous</a:t>
            </a:r>
            <a:r>
              <a:rPr lang="en-US" dirty="0">
                <a:solidFill>
                  <a:srgbClr val="00B0F0"/>
                </a:solidFill>
                <a:ea typeface="Apple Chancery" charset="0"/>
                <a:cs typeface="Apple Chancery" charset="0"/>
              </a:rPr>
              <a:t>??</a:t>
            </a:r>
            <a:r>
              <a:rPr lang="en-US" dirty="0">
                <a:solidFill>
                  <a:srgbClr val="F82A71"/>
                </a:solidFill>
                <a:ea typeface="Apple Chancery" charset="0"/>
                <a:cs typeface="Apple Chancery" charset="0"/>
              </a:rPr>
              <a:t>”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722" y="1516565"/>
            <a:ext cx="1605029" cy="138343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23640" y="2669559"/>
            <a:ext cx="793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pple Chancery" charset="0"/>
                <a:ea typeface="Apple Chancery" charset="0"/>
                <a:cs typeface="Apple Chancery" charset="0"/>
              </a:rPr>
              <a:t>1893</a:t>
            </a:r>
            <a:endParaRPr lang="en-US" sz="16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0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39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876685"/>
            <a:ext cx="3930650" cy="9728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6428" y="1477007"/>
            <a:ext cx="7575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Conjugate between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Log Partition</a:t>
            </a:r>
            <a:r>
              <a:rPr lang="en-US" sz="24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/>
              <a:t>and </a:t>
            </a:r>
            <a:r>
              <a:rPr lang="en-US" sz="2400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Entropy</a:t>
            </a:r>
            <a:r>
              <a:rPr lang="en-US" sz="2400" dirty="0"/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125" y="2971800"/>
            <a:ext cx="3352800" cy="1015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2895600"/>
            <a:ext cx="12192000" cy="0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428" y="2895600"/>
            <a:ext cx="2494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Maximum Entropy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450" y="4817107"/>
            <a:ext cx="6515100" cy="10704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36428" y="4434843"/>
            <a:ext cx="213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Primal-Dual ME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3925332"/>
            <a:ext cx="3810000" cy="768145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743201" y="4817106"/>
            <a:ext cx="6705600" cy="1156979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505200" y="4891078"/>
            <a:ext cx="914400" cy="9642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96000" y="4888320"/>
            <a:ext cx="3200400" cy="9642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495800" y="1906894"/>
            <a:ext cx="457200" cy="7373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410200" y="2621324"/>
            <a:ext cx="1143000" cy="2268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063240" y="1883998"/>
            <a:ext cx="1262406" cy="737326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638800" y="3904488"/>
            <a:ext cx="2286000" cy="844343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13124" y="1501733"/>
            <a:ext cx="1844675" cy="358274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835497" y="1507322"/>
            <a:ext cx="2552700" cy="3632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2840264"/>
            <a:ext cx="2446421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Primal-Dual 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40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450" y="1748916"/>
            <a:ext cx="6515100" cy="10704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36428" y="1447800"/>
            <a:ext cx="213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Primal-Dual ME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66800" y="5245057"/>
            <a:ext cx="10058399" cy="1003343"/>
            <a:chOff x="1295400" y="2992140"/>
            <a:chExt cx="10058399" cy="1003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836427" y="2819400"/>
            <a:ext cx="2581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Dual-Clustering </a:t>
            </a:r>
            <a:r>
              <a:rPr lang="en-US" sz="2400" dirty="0"/>
              <a:t>ME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066800" y="5163541"/>
            <a:ext cx="10134600" cy="1192810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609533"/>
            <a:ext cx="6248400" cy="121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898" y="4495980"/>
            <a:ext cx="6721684" cy="203995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986" y="2822061"/>
            <a:ext cx="5194997" cy="1362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</a:t>
            </a:r>
            <a:r>
              <a:rPr lang="en-US" dirty="0" smtClean="0"/>
              <a:t>: Dual-Clustering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66800" y="1282657"/>
            <a:ext cx="10058399" cy="1003343"/>
            <a:chOff x="1295400" y="2992140"/>
            <a:chExt cx="10058399" cy="10033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66800" y="2360396"/>
            <a:ext cx="5595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Updating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 assignments</a:t>
            </a:r>
            <a:r>
              <a:rPr lang="en-US" sz="2400" dirty="0" smtClean="0"/>
              <a:t> (Online):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66800" y="4035726"/>
            <a:ext cx="477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Updating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cluster centers</a:t>
            </a:r>
            <a:r>
              <a:rPr lang="en-US" sz="2400" dirty="0"/>
              <a:t> (Offline)</a:t>
            </a:r>
          </a:p>
        </p:txBody>
      </p:sp>
      <p:sp>
        <p:nvSpPr>
          <p:cNvPr id="21" name="Up-Down Arrow 20"/>
          <p:cNvSpPr/>
          <p:nvPr/>
        </p:nvSpPr>
        <p:spPr>
          <a:xfrm rot="2954313">
            <a:off x="6723759" y="3161259"/>
            <a:ext cx="347292" cy="859660"/>
          </a:xfrm>
          <a:prstGeom prst="upDownArrow">
            <a:avLst>
              <a:gd name="adj1" fmla="val 50000"/>
              <a:gd name="adj2" fmla="val 78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/>
          <p:cNvSpPr/>
          <p:nvPr/>
        </p:nvSpPr>
        <p:spPr>
          <a:xfrm rot="2954313">
            <a:off x="8266297" y="5240136"/>
            <a:ext cx="347292" cy="859660"/>
          </a:xfrm>
          <a:prstGeom prst="upDownArrow">
            <a:avLst>
              <a:gd name="adj1" fmla="val 50000"/>
              <a:gd name="adj2" fmla="val 78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00149" y="2094962"/>
            <a:ext cx="1796150" cy="7150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Using Conjugate</a:t>
            </a:r>
          </a:p>
          <a:p>
            <a:pPr algn="ctr"/>
            <a:r>
              <a:rPr lang="en-US" b="1" dirty="0" smtClean="0">
                <a:solidFill>
                  <a:srgbClr val="00B050"/>
                </a:solidFill>
              </a:rPr>
              <a:t>Again!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42474" y="2509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48" y="2056242"/>
            <a:ext cx="3835400" cy="3454400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3284132" y="1419860"/>
            <a:ext cx="1905000" cy="962231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</a:t>
            </a:r>
            <a:r>
              <a:rPr lang="en-US" dirty="0" smtClean="0"/>
              <a:t>: Dual-Clustering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66800" y="1282657"/>
            <a:ext cx="10058399" cy="1003343"/>
            <a:chOff x="1295400" y="2992140"/>
            <a:chExt cx="10058399" cy="10033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00" y="2992140"/>
              <a:ext cx="4648200" cy="10033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235938"/>
              <a:ext cx="5257799" cy="515745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9342474" y="2509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148" y="2056242"/>
            <a:ext cx="3835400" cy="345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200" y="3870563"/>
            <a:ext cx="7315200" cy="24857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92D050"/>
                </a:solidFill>
              </a:rPr>
              <a:t>K-means with</a:t>
            </a:r>
            <a:r>
              <a:rPr lang="en-US" sz="2800" b="1" dirty="0" smtClean="0">
                <a:solidFill>
                  <a:srgbClr val="A6E32D"/>
                </a:solidFill>
              </a:rPr>
              <a:t>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Two Ingredients:</a:t>
            </a:r>
            <a:endParaRPr lang="en-US" sz="2800" b="1" dirty="0" smtClean="0">
              <a:solidFill>
                <a:srgbClr val="A6E32D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92D050"/>
                </a:solidFill>
              </a:rPr>
              <a:t>Clustering in</a:t>
            </a:r>
            <a:r>
              <a:rPr lang="en-US" sz="2800" b="1" dirty="0" smtClean="0">
                <a:solidFill>
                  <a:srgbClr val="A6E32D"/>
                </a:solidFill>
              </a:rPr>
              <a:t>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the Simplex </a:t>
            </a:r>
            <a:r>
              <a:rPr lang="en-US" sz="2800" b="1" i="1" u="sng" dirty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pace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800" b="1" dirty="0" smtClean="0">
                <a:solidFill>
                  <a:schemeClr val="tx1"/>
                </a:solidFill>
              </a:rPr>
              <a:t>Instead of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i="1" u="sng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Euclidean space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92D050"/>
                </a:solidFill>
              </a:rPr>
              <a:t>Measuring “Distance” in</a:t>
            </a:r>
            <a:r>
              <a:rPr lang="en-US" sz="2800" b="1" dirty="0" smtClean="0">
                <a:solidFill>
                  <a:srgbClr val="A6E32D"/>
                </a:solidFill>
              </a:rPr>
              <a:t> </a:t>
            </a:r>
            <a:r>
              <a:rPr lang="en-US" sz="2800" b="1" i="1" u="sng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KL Divergence</a:t>
            </a:r>
          </a:p>
          <a:p>
            <a:pPr marL="914400" lvl="1" indent="-457200">
              <a:buFont typeface=".AppleSystemUIFont" charset="-120"/>
              <a:buChar char="-"/>
            </a:pPr>
            <a:r>
              <a:rPr lang="en-US" sz="2800" b="1" dirty="0">
                <a:solidFill>
                  <a:schemeClr val="tx1"/>
                </a:solidFill>
              </a:rPr>
              <a:t>Instead of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i="1" u="sng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</a:t>
            </a:r>
            <a:r>
              <a:rPr lang="en-US" sz="2800" b="1" i="1" u="sng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r>
              <a:rPr lang="en-US" sz="2800" b="1" i="1" u="sng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800" b="1" i="1" u="sng" dirty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distance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284132" y="1419860"/>
            <a:ext cx="1905000" cy="962231"/>
          </a:xfrm>
          <a:prstGeom prst="roundRect">
            <a:avLst/>
          </a:prstGeom>
          <a:noFill/>
          <a:ln w="38100">
            <a:solidFill>
              <a:srgbClr val="F82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2771128"/>
            <a:ext cx="4051620" cy="10994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8200" y="2498963"/>
            <a:ext cx="31806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Dual-Clustering</a:t>
            </a:r>
            <a:r>
              <a:rPr lang="en-US" sz="2800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:</a:t>
            </a:r>
            <a:endParaRPr lang="en-US" sz="2800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60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DCME: </a:t>
            </a:r>
            <a:r>
              <a:rPr lang="en-US" dirty="0" smtClean="0"/>
              <a:t>Dual Form as Feature Pursuit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43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7028" y="4267200"/>
            <a:ext cx="10211972" cy="2250488"/>
            <a:chOff x="837028" y="1838520"/>
            <a:chExt cx="10211972" cy="22504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0400" y="1870075"/>
              <a:ext cx="7620000" cy="2218933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3200400" y="1838520"/>
              <a:ext cx="7848600" cy="2246971"/>
            </a:xfrm>
            <a:prstGeom prst="roundRect">
              <a:avLst/>
            </a:prstGeom>
            <a:noFill/>
            <a:ln w="38100">
              <a:solidFill>
                <a:srgbClr val="F82A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37028" y="2716500"/>
              <a:ext cx="198002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i="1" u="sng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DCME:</a:t>
              </a:r>
              <a:endParaRPr lang="en-US" sz="36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37028" y="1371600"/>
            <a:ext cx="10211972" cy="2246971"/>
            <a:chOff x="837028" y="4267200"/>
            <a:chExt cx="10211972" cy="224697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400" y="4267200"/>
              <a:ext cx="7772400" cy="2207768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3200400" y="4267200"/>
              <a:ext cx="7848600" cy="2246971"/>
            </a:xfrm>
            <a:prstGeom prst="roundRect">
              <a:avLst/>
            </a:prstGeom>
            <a:noFill/>
            <a:ln w="38100">
              <a:solidFill>
                <a:srgbClr val="A6E3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37028" y="5109474"/>
              <a:ext cx="119455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i="1" u="sng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ME:</a:t>
              </a:r>
              <a:endParaRPr lang="en-US" sz="36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8" y="2830897"/>
            <a:ext cx="2569535" cy="23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DCME: Experiment on </a:t>
            </a:r>
            <a:br>
              <a:rPr lang="en-US" dirty="0" smtClean="0"/>
            </a:br>
            <a:r>
              <a:rPr lang="en-US" dirty="0" smtClean="0"/>
              <a:t>Classification and Embedding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646" y="1825625"/>
            <a:ext cx="8292708" cy="43513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690688"/>
            <a:ext cx="231024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spc="-100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Baselines: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Gradient Descent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Noise-Contrastive Estimation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Negative Sampling </a:t>
            </a:r>
          </a:p>
          <a:p>
            <a:r>
              <a:rPr lang="en-US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      </a:t>
            </a:r>
            <a:r>
              <a:rPr lang="nb-NO" sz="1500" i="1" spc="-1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nb-NO" sz="1500" i="1" spc="-100" dirty="0" err="1">
                <a:latin typeface="Latin Modern Roman 10" charset="0"/>
                <a:ea typeface="Latin Modern Roman 10" charset="0"/>
                <a:cs typeface="Latin Modern Roman 10" charset="0"/>
              </a:rPr>
              <a:t>Mikolov</a:t>
            </a:r>
            <a:r>
              <a:rPr lang="nb-NO" sz="1500" i="1" spc="-100" dirty="0">
                <a:latin typeface="Latin Modern Roman 10" charset="0"/>
                <a:ea typeface="Latin Modern Roman 10" charset="0"/>
                <a:cs typeface="Latin Modern Roman 10" charset="0"/>
              </a:rPr>
              <a:t> et al. 2013 )</a:t>
            </a:r>
            <a:endParaRPr lang="en-US" sz="1500" i="1" spc="-100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8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01000" cy="1325563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DCME: Summary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/>
              <a:t>a general Maximum Entropy optimization algorithm leveraging PLVM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54262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Modeling </a:t>
            </a:r>
            <a:r>
              <a:rPr lang="en-US" i="1" u="sng" dirty="0" smtClean="0">
                <a:solidFill>
                  <a:srgbClr val="C00000"/>
                </a:solidFill>
              </a:rPr>
              <a:t>Dual Distributions</a:t>
            </a:r>
            <a:r>
              <a:rPr lang="en-US" dirty="0" smtClean="0"/>
              <a:t> in Maximum Entropy:</a:t>
            </a:r>
          </a:p>
          <a:p>
            <a:pPr lvl="1"/>
            <a:r>
              <a:rPr lang="en-US" dirty="0" smtClean="0"/>
              <a:t>K-means </a:t>
            </a:r>
            <a:r>
              <a:rPr lang="en-US" dirty="0" smtClean="0">
                <a:solidFill>
                  <a:srgbClr val="F82A71"/>
                </a:solidFill>
              </a:rPr>
              <a:t>latent clustering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Approximating</a:t>
            </a:r>
            <a:r>
              <a:rPr lang="en-US" dirty="0" smtClean="0"/>
              <a:t> each distribution by the corresponding </a:t>
            </a:r>
            <a:r>
              <a:rPr lang="en-US" dirty="0">
                <a:solidFill>
                  <a:srgbClr val="F82A71"/>
                </a:solidFill>
              </a:rPr>
              <a:t>c</a:t>
            </a:r>
            <a:r>
              <a:rPr lang="en-US" dirty="0" smtClean="0">
                <a:solidFill>
                  <a:srgbClr val="F82A71"/>
                </a:solidFill>
              </a:rPr>
              <a:t>luster center</a:t>
            </a:r>
            <a:r>
              <a:rPr lang="en-US" i="1" u="sng" dirty="0" smtClean="0">
                <a:solidFill>
                  <a:srgbClr val="C00000"/>
                </a:solidFill>
              </a:rPr>
              <a:t/>
            </a:r>
            <a:br>
              <a:rPr lang="en-US" i="1" u="sng" dirty="0" smtClean="0">
                <a:solidFill>
                  <a:srgbClr val="C00000"/>
                </a:solidFill>
              </a:rPr>
            </a:br>
            <a:endParaRPr lang="en-US" i="1" u="sng" dirty="0" smtClean="0">
              <a:solidFill>
                <a:srgbClr val="C00000"/>
              </a:solidFill>
            </a:endParaRPr>
          </a:p>
          <a:p>
            <a:pPr lvl="1"/>
            <a:endParaRPr lang="en-US" i="1" u="sng" dirty="0" smtClean="0">
              <a:solidFill>
                <a:srgbClr val="C00000"/>
              </a:solidFill>
            </a:endParaRPr>
          </a:p>
          <a:p>
            <a:r>
              <a:rPr lang="en-US" i="1" u="sng" dirty="0" smtClean="0">
                <a:solidFill>
                  <a:srgbClr val="C00000"/>
                </a:solidFill>
              </a:rPr>
              <a:t>Scalable</a:t>
            </a:r>
            <a:r>
              <a:rPr lang="en-US" dirty="0" smtClean="0"/>
              <a:t> Optimization: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hybrid online-offline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Complexity depends only on </a:t>
            </a:r>
            <a:r>
              <a:rPr lang="en-US" dirty="0" smtClean="0">
                <a:solidFill>
                  <a:srgbClr val="F82A71"/>
                </a:solidFill>
              </a:rPr>
              <a:t>#cluster</a:t>
            </a:r>
            <a:r>
              <a:rPr lang="en-US" dirty="0" smtClean="0"/>
              <a:t>, but not </a:t>
            </a:r>
            <a:r>
              <a:rPr lang="en-US" dirty="0" smtClean="0">
                <a:solidFill>
                  <a:srgbClr val="F82A71"/>
                </a:solidFill>
              </a:rPr>
              <a:t>#class</a:t>
            </a:r>
          </a:p>
          <a:p>
            <a:pPr lvl="1"/>
            <a:r>
              <a:rPr lang="en-US" dirty="0" smtClean="0">
                <a:solidFill>
                  <a:srgbClr val="F82A71"/>
                </a:solidFill>
              </a:rPr>
              <a:t>Effective </a:t>
            </a:r>
            <a:r>
              <a:rPr lang="en-US" dirty="0" smtClean="0"/>
              <a:t>model update: no sampling involved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029" y="152400"/>
            <a:ext cx="1857771" cy="1673225"/>
          </a:xfrm>
          <a:prstGeom prst="rect">
            <a:avLst/>
          </a:prstGeom>
        </p:spPr>
      </p:pic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38200" y="2057727"/>
            <a:ext cx="3718961" cy="697963"/>
            <a:chOff x="2202547" y="4557289"/>
            <a:chExt cx="3718961" cy="697963"/>
          </a:xfrm>
        </p:grpSpPr>
        <p:grpSp>
          <p:nvGrpSpPr>
            <p:cNvPr id="8" name="Group 7"/>
            <p:cNvGrpSpPr/>
            <p:nvPr/>
          </p:nvGrpSpPr>
          <p:grpSpPr>
            <a:xfrm>
              <a:off x="2551529" y="4557289"/>
              <a:ext cx="3369979" cy="697963"/>
              <a:chOff x="1023320" y="1340"/>
              <a:chExt cx="3369979" cy="697963"/>
            </a:xfrm>
          </p:grpSpPr>
          <p:sp>
            <p:nvSpPr>
              <p:cNvPr id="10" name="Pentagon 9"/>
              <p:cNvSpPr/>
              <p:nvPr/>
            </p:nvSpPr>
            <p:spPr>
              <a:xfrm rot="10800000">
                <a:off x="1023320" y="1340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sp>
          <p:sp>
            <p:nvSpPr>
              <p:cNvPr id="11" name="Pentagon 4"/>
              <p:cNvSpPr/>
              <p:nvPr/>
            </p:nvSpPr>
            <p:spPr>
              <a:xfrm rot="21600000">
                <a:off x="1197811" y="1340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Flexible Modelling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2202547" y="4557289"/>
              <a:ext cx="697963" cy="697963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7" name="Group 16"/>
          <p:cNvGrpSpPr/>
          <p:nvPr/>
        </p:nvGrpSpPr>
        <p:grpSpPr>
          <a:xfrm>
            <a:off x="838200" y="4180949"/>
            <a:ext cx="3718961" cy="697963"/>
            <a:chOff x="2202547" y="6369910"/>
            <a:chExt cx="3718961" cy="697963"/>
          </a:xfrm>
        </p:grpSpPr>
        <p:grpSp>
          <p:nvGrpSpPr>
            <p:cNvPr id="18" name="Group 17"/>
            <p:cNvGrpSpPr/>
            <p:nvPr/>
          </p:nvGrpSpPr>
          <p:grpSpPr>
            <a:xfrm>
              <a:off x="2551529" y="6369910"/>
              <a:ext cx="3369979" cy="697963"/>
              <a:chOff x="1023320" y="1813961"/>
              <a:chExt cx="3369979" cy="697963"/>
            </a:xfrm>
          </p:grpSpPr>
          <p:sp>
            <p:nvSpPr>
              <p:cNvPr id="20" name="Pentagon 19"/>
              <p:cNvSpPr/>
              <p:nvPr/>
            </p:nvSpPr>
            <p:spPr>
              <a:xfrm rot="10800000">
                <a:off x="1023320" y="1813961"/>
                <a:ext cx="3369979" cy="697963"/>
              </a:xfrm>
              <a:prstGeom prst="homePlate">
                <a:avLst/>
              </a:prstGeom>
              <a:gradFill rotWithShape="0">
                <a:gsLst>
                  <a:gs pos="2000">
                    <a:schemeClr val="tx1">
                      <a:lumMod val="50000"/>
                      <a:lumOff val="50000"/>
                    </a:schemeClr>
                  </a:gs>
                  <a:gs pos="96000">
                    <a:schemeClr val="dk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Pentagon 10"/>
              <p:cNvSpPr/>
              <p:nvPr/>
            </p:nvSpPr>
            <p:spPr>
              <a:xfrm rot="21600000">
                <a:off x="1197811" y="1813961"/>
                <a:ext cx="3195488" cy="69796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07782" tIns="91440" rIns="170688" bIns="9144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kern="1200" dirty="0" smtClean="0">
                    <a:solidFill>
                      <a:srgbClr val="FFFF00"/>
                    </a:solidFill>
                  </a:rPr>
                  <a:t>Efficient Optimization</a:t>
                </a:r>
                <a:endParaRPr lang="en-US" sz="2400" kern="1200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9" name="Oval 18"/>
            <p:cNvSpPr/>
            <p:nvPr/>
          </p:nvSpPr>
          <p:spPr>
            <a:xfrm>
              <a:off x="2202547" y="6369910"/>
              <a:ext cx="697963" cy="69796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3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40105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95617343"/>
              </p:ext>
            </p:extLst>
          </p:nvPr>
        </p:nvGraphicFramePr>
        <p:xfrm>
          <a:off x="0" y="0"/>
          <a:ext cx="12015216" cy="672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99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47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16" name="Elbow Connector 15"/>
          <p:cNvCxnSpPr>
            <a:stCxn id="10" idx="4"/>
            <a:endCxn id="12" idx="4"/>
          </p:cNvCxnSpPr>
          <p:nvPr/>
        </p:nvCxnSpPr>
        <p:spPr>
          <a:xfrm rot="5400000" flipH="1">
            <a:off x="3933092" y="1456593"/>
            <a:ext cx="3517" cy="2881532"/>
          </a:xfrm>
          <a:prstGeom prst="bentConnector3">
            <a:avLst>
              <a:gd name="adj1" fmla="val -6499858"/>
            </a:avLst>
          </a:prstGeom>
          <a:ln w="34925">
            <a:solidFill>
              <a:srgbClr val="F0922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392" y="3190929"/>
            <a:ext cx="3220916" cy="6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48</a:t>
            </a:fld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 rot="5400000">
            <a:off x="4655234" y="2178734"/>
            <a:ext cx="12700" cy="1440766"/>
          </a:xfrm>
          <a:prstGeom prst="bentConnector3">
            <a:avLst>
              <a:gd name="adj1" fmla="val 1800000"/>
            </a:avLst>
          </a:prstGeom>
          <a:ln w="34925">
            <a:solidFill>
              <a:srgbClr val="F0922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232" y="3204535"/>
            <a:ext cx="3064704" cy="5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66" y="1386850"/>
            <a:ext cx="6852033" cy="4568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</a:t>
            </a:fld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66037" y="5651033"/>
            <a:ext cx="617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Two-normal fitting with </a:t>
            </a:r>
            <a:r>
              <a:rPr lang="en-US" i="1" dirty="0" smtClean="0">
                <a:latin typeface="+mj-lt"/>
              </a:rPr>
              <a:t>Moment Matching </a:t>
            </a:r>
            <a:r>
              <a:rPr lang="en-US" dirty="0" smtClean="0">
                <a:latin typeface="+mj-lt"/>
              </a:rPr>
              <a:t>(MOM)</a:t>
            </a:r>
            <a:endParaRPr lang="en-US" dirty="0">
              <a:latin typeface="+mj-lt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998" y="6136953"/>
            <a:ext cx="2759594" cy="43879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820" y="6201095"/>
            <a:ext cx="1316551" cy="31050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6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49</a:t>
            </a:fld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 rot="16200000" flipH="1">
            <a:off x="6096000" y="2178734"/>
            <a:ext cx="12700" cy="1440766"/>
          </a:xfrm>
          <a:prstGeom prst="bentConnector3">
            <a:avLst>
              <a:gd name="adj1" fmla="val 1800000"/>
            </a:avLst>
          </a:prstGeom>
          <a:ln w="34925">
            <a:solidFill>
              <a:srgbClr val="F0922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530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925" y="3175267"/>
            <a:ext cx="3084850" cy="59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50</a:t>
            </a:fld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 rot="5400000" flipH="1" flipV="1">
            <a:off x="6814624" y="1456593"/>
            <a:ext cx="3517" cy="2881532"/>
          </a:xfrm>
          <a:prstGeom prst="bentConnector3">
            <a:avLst>
              <a:gd name="adj1" fmla="val -6499858"/>
            </a:avLst>
          </a:prstGeom>
          <a:ln w="34925">
            <a:solidFill>
              <a:srgbClr val="F0922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3810000"/>
            <a:ext cx="899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r>
              <a:rPr lang="en-US" b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  <a:endParaRPr lang="en-US" b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18016" y="4191000"/>
            <a:ext cx="7315200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B050"/>
                </a:solidFill>
              </a:rPr>
              <a:t>Limitations of Bag-of-Words Assumption: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00B050"/>
                </a:solidFill>
              </a:rPr>
              <a:t>Words are </a:t>
            </a:r>
            <a:r>
              <a:rPr lang="en-US" sz="2200" i="1" dirty="0" smtClean="0">
                <a:solidFill>
                  <a:srgbClr val="F82A71"/>
                </a:solidFill>
              </a:rPr>
              <a:t>contextually unaware</a:t>
            </a:r>
          </a:p>
          <a:p>
            <a:r>
              <a:rPr lang="en-US" sz="2200" i="1" dirty="0" smtClean="0">
                <a:solidFill>
                  <a:srgbClr val="F82A71"/>
                </a:solidFill>
              </a:rPr>
              <a:t> 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3800" y="5715000"/>
            <a:ext cx="5125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“I </a:t>
            </a:r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made a deposit in the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r>
              <a:rPr lang="en-US" sz="2400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.”</a:t>
            </a:r>
          </a:p>
          <a:p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“We walked on the river </a:t>
            </a:r>
            <a:r>
              <a:rPr lang="en-US" sz="24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r>
              <a:rPr lang="en-US" sz="2400" b="1" i="1" dirty="0">
                <a:latin typeface="Latin Modern Roman 10" charset="0"/>
                <a:ea typeface="Latin Modern Roman 10" charset="0"/>
                <a:cs typeface="Latin Modern Roman 10" charset="0"/>
              </a:rPr>
              <a:t>.”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30427" y="5807332"/>
            <a:ext cx="12474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bank</a:t>
            </a:r>
            <a:endParaRPr lang="en-US" sz="3600" dirty="0"/>
          </a:p>
        </p:txBody>
      </p:sp>
      <p:sp>
        <p:nvSpPr>
          <p:cNvPr id="22" name="Rounded Rectangle 21"/>
          <p:cNvSpPr/>
          <p:nvPr/>
        </p:nvSpPr>
        <p:spPr>
          <a:xfrm>
            <a:off x="2494084" y="5715001"/>
            <a:ext cx="6497515" cy="830996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990" y="3172237"/>
            <a:ext cx="3158783" cy="592563"/>
          </a:xfrm>
          <a:prstGeom prst="rect">
            <a:avLst/>
          </a:prstGeom>
        </p:spPr>
      </p:pic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/>
      <p:bldP spid="15" grpId="0"/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786" y="5771939"/>
            <a:ext cx="1504470" cy="1040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Embedding: </a:t>
            </a:r>
            <a:br>
              <a:rPr lang="en-US" dirty="0" smtClean="0"/>
            </a:br>
            <a:r>
              <a:rPr lang="en-US" dirty="0" smtClean="0"/>
              <a:t>Beyond Word Representation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51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8200" y="3810000"/>
            <a:ext cx="688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Maximize: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 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+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log</a:t>
            </a:r>
            <a:r>
              <a:rPr lang="en-US" sz="800" b="1" i="1" dirty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P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(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|</a:t>
            </a:r>
            <a:r>
              <a:rPr lang="en-US" b="1" i="1" dirty="0"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r>
              <a:rPr lang="en-US" b="1" dirty="0">
                <a:latin typeface="Latin Modern Roman 10" charset="0"/>
                <a:ea typeface="Latin Modern Roman 10" charset="0"/>
                <a:cs typeface="Latin Modern Roman 10" charset="0"/>
              </a:rPr>
              <a:t>)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18016" y="4191000"/>
            <a:ext cx="7315200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B050"/>
                </a:solidFill>
              </a:rPr>
              <a:t>Limitations of Bag-of-Words Assumption: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00B050"/>
                </a:solidFill>
              </a:rPr>
              <a:t>Words are </a:t>
            </a:r>
            <a:r>
              <a:rPr lang="en-US" sz="2200" i="1" dirty="0" smtClean="0">
                <a:solidFill>
                  <a:srgbClr val="F82A71"/>
                </a:solidFill>
              </a:rPr>
              <a:t>contextually </a:t>
            </a:r>
            <a:r>
              <a:rPr lang="en-US" sz="2200" i="1" dirty="0">
                <a:solidFill>
                  <a:srgbClr val="F82A71"/>
                </a:solidFill>
              </a:rPr>
              <a:t>u</a:t>
            </a:r>
            <a:r>
              <a:rPr lang="en-US" sz="2200" i="1" dirty="0" smtClean="0">
                <a:solidFill>
                  <a:srgbClr val="F82A71"/>
                </a:solidFill>
              </a:rPr>
              <a:t>naware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200" dirty="0" smtClean="0">
                <a:solidFill>
                  <a:srgbClr val="00B050"/>
                </a:solidFill>
              </a:rPr>
              <a:t>Sentence is</a:t>
            </a:r>
            <a:r>
              <a:rPr lang="en-US" sz="2200" dirty="0" smtClean="0">
                <a:solidFill>
                  <a:srgbClr val="A6E32D"/>
                </a:solidFill>
              </a:rPr>
              <a:t> </a:t>
            </a:r>
            <a:r>
              <a:rPr lang="en-US" sz="2200" i="1" dirty="0" smtClean="0">
                <a:solidFill>
                  <a:srgbClr val="F82A71"/>
                </a:solidFill>
              </a:rPr>
              <a:t>simple average of words </a:t>
            </a:r>
            <a:endParaRPr lang="en-US" sz="2200" i="1" u="sng" dirty="0" smtClean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8642" y="5341602"/>
            <a:ext cx="25827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the White House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1400" y="5336361"/>
            <a:ext cx="242726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the house in white</a:t>
            </a:r>
            <a:endParaRPr lang="en-US" sz="2200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737" y="5341053"/>
            <a:ext cx="2852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latin typeface="Latin Modern Roman 10" charset="0"/>
                <a:ea typeface="Latin Modern Roman 10" charset="0"/>
                <a:cs typeface="Latin Modern Roman 10" charset="0"/>
              </a:rPr>
              <a:t>presidential residence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66026" y="5730014"/>
            <a:ext cx="10787774" cy="10563"/>
          </a:xfrm>
          <a:prstGeom prst="line">
            <a:avLst/>
          </a:prstGeom>
          <a:ln w="3492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839386"/>
            <a:ext cx="1361427" cy="91091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155" y="5836023"/>
            <a:ext cx="1367645" cy="9121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140431" y="5323100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Machine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1146590" y="583042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</a:t>
            </a:r>
            <a:r>
              <a:rPr lang="en-US" b="1" dirty="0" smtClean="0"/>
              <a:t>uman</a:t>
            </a:r>
            <a:endParaRPr lang="en-US" b="1" dirty="0"/>
          </a:p>
        </p:txBody>
      </p:sp>
      <p:sp>
        <p:nvSpPr>
          <p:cNvPr id="30" name="Rounded Rectangle 29"/>
          <p:cNvSpPr/>
          <p:nvPr/>
        </p:nvSpPr>
        <p:spPr>
          <a:xfrm>
            <a:off x="516368" y="5428536"/>
            <a:ext cx="2836432" cy="263896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426975" y="5454450"/>
            <a:ext cx="2391693" cy="234542"/>
          </a:xfrm>
          <a:prstGeom prst="roundRect">
            <a:avLst/>
          </a:prstGeom>
          <a:noFill/>
          <a:ln w="31750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00B05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00B05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t+2</a:t>
            </a:r>
            <a:endParaRPr lang="en-US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Word Embedding: A </a:t>
            </a:r>
            <a:r>
              <a:rPr lang="en-US" dirty="0" err="1" smtClean="0"/>
              <a:t>Skipgram</a:t>
            </a:r>
            <a:r>
              <a:rPr lang="en-US" dirty="0" smtClean="0"/>
              <a:t> Scheme</a:t>
            </a:r>
          </a:p>
          <a:p>
            <a:endParaRPr lang="en-US" dirty="0"/>
          </a:p>
        </p:txBody>
      </p:sp>
      <p:cxnSp>
        <p:nvCxnSpPr>
          <p:cNvPr id="38" name="Elbow Connector 37"/>
          <p:cNvCxnSpPr/>
          <p:nvPr/>
        </p:nvCxnSpPr>
        <p:spPr>
          <a:xfrm rot="5400000" flipH="1" flipV="1">
            <a:off x="6814624" y="1456593"/>
            <a:ext cx="3517" cy="2881532"/>
          </a:xfrm>
          <a:prstGeom prst="bentConnector3">
            <a:avLst>
              <a:gd name="adj1" fmla="val -6499858"/>
            </a:avLst>
          </a:prstGeom>
          <a:ln w="34925">
            <a:solidFill>
              <a:srgbClr val="F0922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6990" y="3172237"/>
            <a:ext cx="3158783" cy="5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30" grpId="0" animBg="1"/>
      <p:bldP spid="3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119272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092594" y="3545136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6648363"/>
              </p:ext>
            </p:extLst>
          </p:nvPr>
        </p:nvGraphicFramePr>
        <p:xfrm>
          <a:off x="3402270" y="39060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31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495800" y="2800599"/>
            <a:ext cx="180232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928286" y="3545136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in 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293412"/>
              </p:ext>
            </p:extLst>
          </p:nvPr>
        </p:nvGraphicFramePr>
        <p:xfrm>
          <a:off x="3402270" y="39060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7597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281653" y="2800599"/>
            <a:ext cx="3016467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25745" y="3545136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working in artificial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8005130"/>
              </p:ext>
            </p:extLst>
          </p:nvPr>
        </p:nvGraphicFramePr>
        <p:xfrm>
          <a:off x="3402270" y="39060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858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495800" y="2800599"/>
            <a:ext cx="32766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26171" y="3534759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in </a:t>
            </a:r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8387052"/>
              </p:ext>
            </p:extLst>
          </p:nvPr>
        </p:nvGraphicFramePr>
        <p:xfrm>
          <a:off x="3402270" y="39060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6042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56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34290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130792" y="3545136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 and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716597"/>
              </p:ext>
            </p:extLst>
          </p:nvPr>
        </p:nvGraphicFramePr>
        <p:xfrm>
          <a:off x="3402270" y="39060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0742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2667000" cy="609600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5082" y="354513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264479"/>
              </p:ext>
            </p:extLst>
          </p:nvPr>
        </p:nvGraphicFramePr>
        <p:xfrm>
          <a:off x="3402270" y="39060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4125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Phrasal Latent Allocation with 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dirty="0" smtClean="0"/>
              <a:t>ointly Learning of:</a:t>
            </a:r>
          </a:p>
          <a:p>
            <a:pPr lvl="1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</a:p>
          <a:p>
            <a:pPr lvl="1"/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u="sng" dirty="0" smtClean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lvl="1"/>
            <a:endParaRPr lang="en-US" dirty="0" smtClean="0"/>
          </a:p>
          <a:p>
            <a:pPr lvl="1"/>
            <a:r>
              <a:rPr lang="en-US" b="1" i="1" u="sng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Embedding </a:t>
            </a: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Estimation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Round Diagonal Corner Rectangle 6"/>
          <p:cNvSpPr/>
          <p:nvPr/>
        </p:nvSpPr>
        <p:spPr>
          <a:xfrm>
            <a:off x="832338" y="2901089"/>
            <a:ext cx="113255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3" name="Round Diagonal Corner Rectangle 12"/>
          <p:cNvSpPr/>
          <p:nvPr/>
        </p:nvSpPr>
        <p:spPr>
          <a:xfrm>
            <a:off x="2154960" y="2901088"/>
            <a:ext cx="1074360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scientists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19387" y="2901088"/>
            <a:ext cx="973901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working</a:t>
            </a:r>
          </a:p>
        </p:txBody>
      </p:sp>
      <p:sp>
        <p:nvSpPr>
          <p:cNvPr id="15" name="Round Diagonal Corner Rectangle 14"/>
          <p:cNvSpPr/>
          <p:nvPr/>
        </p:nvSpPr>
        <p:spPr>
          <a:xfrm>
            <a:off x="4581746" y="2900541"/>
            <a:ext cx="397627" cy="405051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171117" y="2895852"/>
            <a:ext cx="1034307" cy="40862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artificial </a:t>
            </a:r>
          </a:p>
        </p:txBody>
      </p:sp>
      <p:sp>
        <p:nvSpPr>
          <p:cNvPr id="17" name="Round Diagonal Corner Rectangle 16"/>
          <p:cNvSpPr/>
          <p:nvPr/>
        </p:nvSpPr>
        <p:spPr>
          <a:xfrm>
            <a:off x="6397168" y="2895851"/>
            <a:ext cx="1300343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895374" y="2895849"/>
            <a:ext cx="575415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/>
              <a:t>and</a:t>
            </a:r>
            <a:endParaRPr lang="en-US" dirty="0"/>
          </a:p>
        </p:txBody>
      </p:sp>
      <p:sp>
        <p:nvSpPr>
          <p:cNvPr id="19" name="Round Diagonal Corner Rectangle 18"/>
          <p:cNvSpPr/>
          <p:nvPr/>
        </p:nvSpPr>
        <p:spPr>
          <a:xfrm>
            <a:off x="8654946" y="2893751"/>
            <a:ext cx="1027647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machine</a:t>
            </a:r>
          </a:p>
        </p:txBody>
      </p:sp>
      <p:sp>
        <p:nvSpPr>
          <p:cNvPr id="21" name="Round Diagonal Corner Rectangle 20"/>
          <p:cNvSpPr/>
          <p:nvPr/>
        </p:nvSpPr>
        <p:spPr>
          <a:xfrm>
            <a:off x="9875314" y="2875549"/>
            <a:ext cx="986022" cy="408623"/>
          </a:xfrm>
          <a:prstGeom prst="round2DiagRect">
            <a:avLst/>
          </a:prstGeom>
          <a:ln w="15875">
            <a:solidFill>
              <a:srgbClr val="F82A7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105400" y="2800599"/>
            <a:ext cx="2667000" cy="609600"/>
          </a:xfrm>
          <a:prstGeom prst="round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385082" y="354513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55123" y="4713065"/>
            <a:ext cx="2620685" cy="408623"/>
          </a:xfrm>
          <a:prstGeom prst="round2DiagRect">
            <a:avLst/>
          </a:prstGeom>
          <a:ln w="25400">
            <a:solidFill>
              <a:srgbClr val="66D9E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artificial intelligence</a:t>
            </a:r>
            <a:endParaRPr lang="en-US" b="1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24963" y="5988720"/>
            <a:ext cx="2933057" cy="408623"/>
          </a:xfrm>
          <a:prstGeom prst="round2DiagRect">
            <a:avLst/>
          </a:prstGeom>
          <a:noFill/>
          <a:ln w="25400">
            <a:solidFill>
              <a:srgbClr val="A6E32D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artificial food additives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36479" y="5460276"/>
            <a:ext cx="2222532" cy="408623"/>
          </a:xfrm>
          <a:prstGeom prst="round2DiagRect">
            <a:avLst/>
          </a:prstGeom>
          <a:noFill/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machine learning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76805" y="5325366"/>
            <a:ext cx="1326538" cy="408623"/>
          </a:xfrm>
          <a:prstGeom prst="round2DiagRect">
            <a:avLst/>
          </a:prstGeom>
          <a:noFill/>
          <a:ln w="25400">
            <a:solidFill>
              <a:srgbClr val="F0922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dk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algorithm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932" y="5616083"/>
            <a:ext cx="260350" cy="2598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63" y="4804550"/>
            <a:ext cx="268951" cy="26895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875" y="4440095"/>
            <a:ext cx="294141" cy="29380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10" y="4817221"/>
            <a:ext cx="244018" cy="26988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20" idx="0"/>
            <a:endCxn id="31" idx="1"/>
          </p:cNvCxnSpPr>
          <p:nvPr/>
        </p:nvCxnSpPr>
        <p:spPr>
          <a:xfrm flipV="1">
            <a:off x="5075808" y="4587000"/>
            <a:ext cx="1991067" cy="330377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0"/>
            <a:endCxn id="29" idx="1"/>
          </p:cNvCxnSpPr>
          <p:nvPr/>
        </p:nvCxnSpPr>
        <p:spPr>
          <a:xfrm flipV="1">
            <a:off x="2803343" y="4939026"/>
            <a:ext cx="3707220" cy="590652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5" idx="0"/>
            <a:endCxn id="32" idx="1"/>
          </p:cNvCxnSpPr>
          <p:nvPr/>
        </p:nvCxnSpPr>
        <p:spPr>
          <a:xfrm flipV="1">
            <a:off x="5659011" y="4952163"/>
            <a:ext cx="1388399" cy="712425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4" idx="0"/>
            <a:endCxn id="28" idx="1"/>
          </p:cNvCxnSpPr>
          <p:nvPr/>
        </p:nvCxnSpPr>
        <p:spPr>
          <a:xfrm flipV="1">
            <a:off x="5058020" y="5746008"/>
            <a:ext cx="3926912" cy="447024"/>
          </a:xfrm>
          <a:prstGeom prst="straightConnector1">
            <a:avLst/>
          </a:prstGeom>
          <a:ln w="3175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5974985" y="4059987"/>
            <a:ext cx="3796922" cy="2496776"/>
            <a:chOff x="6041471" y="4222681"/>
            <a:chExt cx="3796922" cy="249677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6242213" y="4222681"/>
              <a:ext cx="0" cy="228600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041471" y="6350844"/>
              <a:ext cx="3796922" cy="840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7022854" y="6350125"/>
              <a:ext cx="1834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Embedding space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13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99" y="1646238"/>
            <a:ext cx="1705957" cy="2202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PLVM </a:t>
            </a:r>
            <a:r>
              <a:rPr lang="mr-IN" dirty="0"/>
              <a:t>–</a:t>
            </a:r>
            <a:r>
              <a:rPr lang="en-US" dirty="0"/>
              <a:t> An Historical </a:t>
            </a:r>
            <a:r>
              <a:rPr lang="en-US" dirty="0" smtClean="0"/>
              <a:t>Account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</a:t>
            </a:fld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73462" y="3848472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Raphael </a:t>
            </a:r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Weldon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1860 - 1906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03082" y="384847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pple Chancery" charset="0"/>
                <a:ea typeface="Apple Chancery" charset="0"/>
                <a:cs typeface="Apple Chancery" charset="0"/>
              </a:rPr>
              <a:t>Karl Pearson</a:t>
            </a:r>
          </a:p>
          <a:p>
            <a:pPr algn="ctr"/>
            <a:r>
              <a:rPr lang="en-US" sz="1200" dirty="0" smtClean="0">
                <a:latin typeface="Apple Chancery" charset="0"/>
                <a:ea typeface="Apple Chancery" charset="0"/>
                <a:cs typeface="Apple Chancery" charset="0"/>
              </a:rPr>
              <a:t>1857 - 1936</a:t>
            </a:r>
            <a:endParaRPr lang="en-US" sz="12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010" y="1693768"/>
            <a:ext cx="1514489" cy="21547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45" y="1394190"/>
            <a:ext cx="6852075" cy="45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Ingredients:</a:t>
            </a:r>
          </a:p>
          <a:p>
            <a:pPr lvl="1"/>
            <a:r>
              <a:rPr lang="en-US" dirty="0" smtClean="0"/>
              <a:t>Transient Chinese Restaurant Process (</a:t>
            </a:r>
            <a:r>
              <a:rPr lang="en-US" dirty="0" err="1" smtClean="0"/>
              <a:t>tCRP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Negative Sampling for Embedding Learning (NS)</a:t>
            </a:r>
          </a:p>
          <a:p>
            <a:pPr lvl="1"/>
            <a:r>
              <a:rPr lang="en-US" dirty="0" smtClean="0"/>
              <a:t>Simulated Annealing (SA)</a:t>
            </a:r>
          </a:p>
          <a:p>
            <a:r>
              <a:rPr lang="en-US" dirty="0" smtClean="0"/>
              <a:t>An </a:t>
            </a:r>
            <a:r>
              <a:rPr lang="en-US" dirty="0"/>
              <a:t>M</a:t>
            </a:r>
            <a:r>
              <a:rPr lang="en-US" dirty="0" smtClean="0"/>
              <a:t>ultithread Implementation: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ock-free </a:t>
            </a:r>
            <a:r>
              <a:rPr lang="en-US" dirty="0" err="1" smtClean="0"/>
              <a:t>Hogwild</a:t>
            </a:r>
            <a:r>
              <a:rPr lang="en-US" dirty="0" smtClean="0"/>
              <a:t> for Phrase Posterior Sampling and Embedding Learning</a:t>
            </a:r>
          </a:p>
          <a:p>
            <a:pPr lvl="1"/>
            <a:r>
              <a:rPr lang="en-US" dirty="0" smtClean="0"/>
              <a:t>Minimal-lock for Adding Tables and Periodical Shrinking in </a:t>
            </a:r>
            <a:r>
              <a:rPr lang="en-US" dirty="0" err="1" smtClean="0"/>
              <a:t>tCRP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96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97618"/>
            <a:ext cx="20574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7" y="1690688"/>
            <a:ext cx="2057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90688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456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Chinese Restaurant Process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err="1"/>
              <a:t>Dirichlet</a:t>
            </a:r>
            <a:r>
              <a:rPr lang="en-US" sz="2000" b="1" dirty="0"/>
              <a:t> Process (</a:t>
            </a:r>
            <a:r>
              <a:rPr lang="en-US" sz="2000" b="1" dirty="0" smtClean="0"/>
              <a:t>DP) </a:t>
            </a:r>
            <a:r>
              <a:rPr lang="en-US" sz="2000" dirty="0" smtClean="0"/>
              <a:t>generalizes multinomial distribution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Infinite</a:t>
            </a:r>
            <a:r>
              <a:rPr lang="en-US" sz="1800" dirty="0" smtClean="0"/>
              <a:t> </a:t>
            </a:r>
            <a:r>
              <a:rPr lang="en-US" sz="1800" dirty="0"/>
              <a:t>dimension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CRP</a:t>
            </a:r>
            <a:r>
              <a:rPr lang="en-US" sz="2000" dirty="0"/>
              <a:t> is </a:t>
            </a:r>
            <a:r>
              <a:rPr lang="en-US" sz="2000" dirty="0" smtClean="0"/>
              <a:t>an implementation of sampling from DP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/>
              <a:t>Gibbs sampling with </a:t>
            </a:r>
            <a:r>
              <a:rPr lang="en-US" sz="1800" dirty="0" smtClean="0">
                <a:solidFill>
                  <a:srgbClr val="C00000"/>
                </a:solidFill>
              </a:rPr>
              <a:t>replacement</a:t>
            </a:r>
            <a:endParaRPr lang="en-US" sz="18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497" y="2072863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28758" y="3963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43" y="1953260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01" y="1931829"/>
            <a:ext cx="389255" cy="3892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1915" y="3963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21" y="1931830"/>
            <a:ext cx="389255" cy="3892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01" y="1928365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71958" y="3970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414812" y="3523851"/>
            <a:ext cx="148375" cy="376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8834777" y="337838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65" y="1928365"/>
            <a:ext cx="389255" cy="3892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10" y="1928365"/>
            <a:ext cx="389255" cy="3892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104" y="2192903"/>
            <a:ext cx="389255" cy="389255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6100423" y="337838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97618"/>
            <a:ext cx="20574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7" y="1690688"/>
            <a:ext cx="2057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90688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82" y="4757678"/>
            <a:ext cx="389255" cy="3892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28758" y="3963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43" y="1953260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01" y="1931829"/>
            <a:ext cx="389255" cy="3892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1915" y="3963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21" y="1931830"/>
            <a:ext cx="389255" cy="3892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01" y="1928365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71958" y="3970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414812" y="3523851"/>
            <a:ext cx="148375" cy="376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8834777" y="337838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65" y="1928365"/>
            <a:ext cx="389255" cy="3892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10" y="1928365"/>
            <a:ext cx="389255" cy="3892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104" y="2192903"/>
            <a:ext cx="389255" cy="38925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6096000" y="3523850"/>
            <a:ext cx="148375" cy="376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0055254" y="2125293"/>
            <a:ext cx="538930" cy="2150213"/>
            <a:chOff x="4495800" y="2667000"/>
            <a:chExt cx="538930" cy="2150213"/>
          </a:xfrm>
        </p:grpSpPr>
        <p:sp>
          <p:nvSpPr>
            <p:cNvPr id="32" name="TextBox 31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ounded Rectangle 38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456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Chinese Restaurant Process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err="1"/>
              <a:t>Dirichlet</a:t>
            </a:r>
            <a:r>
              <a:rPr lang="en-US" sz="2000" b="1" dirty="0"/>
              <a:t> Process (</a:t>
            </a:r>
            <a:r>
              <a:rPr lang="en-US" sz="2000" b="1" dirty="0" smtClean="0"/>
              <a:t>DP) </a:t>
            </a:r>
            <a:r>
              <a:rPr lang="en-US" sz="2000" dirty="0" smtClean="0"/>
              <a:t>generalizes multinomial distribution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Infinite</a:t>
            </a:r>
            <a:r>
              <a:rPr lang="en-US" sz="1800" dirty="0" smtClean="0"/>
              <a:t> </a:t>
            </a:r>
            <a:r>
              <a:rPr lang="en-US" sz="1800" dirty="0"/>
              <a:t>dimension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CRP</a:t>
            </a:r>
            <a:r>
              <a:rPr lang="en-US" sz="2000" dirty="0"/>
              <a:t> is </a:t>
            </a:r>
            <a:r>
              <a:rPr lang="en-US" sz="2000" dirty="0" smtClean="0"/>
              <a:t>an implementation of sampling from DP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/>
              <a:t>Gibbs sampling with </a:t>
            </a:r>
            <a:r>
              <a:rPr lang="en-US" sz="1800" dirty="0" smtClean="0">
                <a:solidFill>
                  <a:srgbClr val="C00000"/>
                </a:solidFill>
              </a:rPr>
              <a:t>replacement</a:t>
            </a:r>
            <a:endParaRPr lang="en-US" sz="18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282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97618"/>
            <a:ext cx="20574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7" y="1690688"/>
            <a:ext cx="2057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90688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28758" y="3963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43" y="1953260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01" y="1931829"/>
            <a:ext cx="389255" cy="3892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1915" y="3963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21" y="1931830"/>
            <a:ext cx="389255" cy="3892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01" y="1928365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71958" y="3970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834777" y="337838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65" y="1928365"/>
            <a:ext cx="389255" cy="3892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10" y="1928365"/>
            <a:ext cx="389255" cy="3892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104" y="2192903"/>
            <a:ext cx="389255" cy="38925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6096000" y="3523850"/>
            <a:ext cx="148375" cy="376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411031" y="338179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904548" y="2976023"/>
            <a:ext cx="389255" cy="389255"/>
            <a:chOff x="7118002" y="5371799"/>
            <a:chExt cx="389255" cy="38925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33" name="Smiley Face 32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055254" y="2125293"/>
            <a:ext cx="538930" cy="2150213"/>
            <a:chOff x="4495800" y="2667000"/>
            <a:chExt cx="538930" cy="2150213"/>
          </a:xfrm>
        </p:grpSpPr>
        <p:sp>
          <p:nvSpPr>
            <p:cNvPr id="40" name="TextBox 39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ounded Rectangle 41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456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Chinese Restaurant Process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err="1"/>
              <a:t>Dirichlet</a:t>
            </a:r>
            <a:r>
              <a:rPr lang="en-US" sz="2000" b="1" dirty="0"/>
              <a:t> Process (</a:t>
            </a:r>
            <a:r>
              <a:rPr lang="en-US" sz="2000" b="1" dirty="0" smtClean="0"/>
              <a:t>DP) </a:t>
            </a:r>
            <a:r>
              <a:rPr lang="en-US" sz="2000" dirty="0" smtClean="0"/>
              <a:t>generalizes multinomial distribution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Infinite</a:t>
            </a:r>
            <a:r>
              <a:rPr lang="en-US" sz="1800" dirty="0" smtClean="0"/>
              <a:t> </a:t>
            </a:r>
            <a:r>
              <a:rPr lang="en-US" sz="1800" dirty="0"/>
              <a:t>dimension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CRP</a:t>
            </a:r>
            <a:r>
              <a:rPr lang="en-US" sz="2000" dirty="0"/>
              <a:t> is </a:t>
            </a:r>
            <a:r>
              <a:rPr lang="en-US" sz="2000" dirty="0" smtClean="0"/>
              <a:t>an implementation of sampling from DP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/>
              <a:t>Gibbs sampling with </a:t>
            </a:r>
            <a:r>
              <a:rPr lang="en-US" sz="1800" dirty="0" smtClean="0">
                <a:solidFill>
                  <a:srgbClr val="C00000"/>
                </a:solidFill>
              </a:rPr>
              <a:t>replacement</a:t>
            </a:r>
            <a:endParaRPr lang="en-US" sz="18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081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97618"/>
            <a:ext cx="20574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7" y="1690688"/>
            <a:ext cx="2057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90688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28758" y="3963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43" y="1953260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01" y="1931829"/>
            <a:ext cx="389255" cy="3892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1915" y="3963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01" y="1928365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71958" y="3970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834777" y="337838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65" y="1928365"/>
            <a:ext cx="389255" cy="3892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10" y="1928365"/>
            <a:ext cx="389255" cy="3892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104" y="2192903"/>
            <a:ext cx="389255" cy="389255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7411031" y="338179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904548" y="2976023"/>
            <a:ext cx="389255" cy="389255"/>
            <a:chOff x="7118002" y="5371799"/>
            <a:chExt cx="389255" cy="38925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33" name="Smiley Face 32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055254" y="2125293"/>
            <a:ext cx="538930" cy="2150213"/>
            <a:chOff x="4495800" y="2667000"/>
            <a:chExt cx="538930" cy="2150213"/>
          </a:xfrm>
        </p:grpSpPr>
        <p:sp>
          <p:nvSpPr>
            <p:cNvPr id="40" name="TextBox 39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ounded Rectangle 41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82" y="4757678"/>
            <a:ext cx="389255" cy="389255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6097397" y="3684548"/>
            <a:ext cx="146978" cy="215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456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Chinese Restaurant Process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err="1"/>
              <a:t>Dirichlet</a:t>
            </a:r>
            <a:r>
              <a:rPr lang="en-US" sz="2000" b="1" dirty="0"/>
              <a:t> Process (</a:t>
            </a:r>
            <a:r>
              <a:rPr lang="en-US" sz="2000" b="1" dirty="0" smtClean="0"/>
              <a:t>DP) </a:t>
            </a:r>
            <a:r>
              <a:rPr lang="en-US" sz="2000" dirty="0" smtClean="0"/>
              <a:t>generalizes multinomial distribution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Infinite</a:t>
            </a:r>
            <a:r>
              <a:rPr lang="en-US" sz="1800" dirty="0" smtClean="0"/>
              <a:t> </a:t>
            </a:r>
            <a:r>
              <a:rPr lang="en-US" sz="1800" dirty="0"/>
              <a:t>dimension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CRP</a:t>
            </a:r>
            <a:r>
              <a:rPr lang="en-US" sz="2000" dirty="0"/>
              <a:t> is </a:t>
            </a:r>
            <a:r>
              <a:rPr lang="en-US" sz="2000" dirty="0" smtClean="0"/>
              <a:t>an implementation of sampling from DP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/>
              <a:t>Gibbs sampling with </a:t>
            </a:r>
            <a:r>
              <a:rPr lang="en-US" sz="1800" dirty="0" smtClean="0">
                <a:solidFill>
                  <a:srgbClr val="C00000"/>
                </a:solidFill>
              </a:rPr>
              <a:t>replacement</a:t>
            </a:r>
            <a:endParaRPr lang="en-US" sz="18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648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97618"/>
            <a:ext cx="20574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7" y="1690688"/>
            <a:ext cx="2057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90688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28758" y="3963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43" y="1953260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01" y="1931829"/>
            <a:ext cx="389255" cy="3892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1915" y="3963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01" y="1928365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71958" y="3970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834777" y="337838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65" y="1928365"/>
            <a:ext cx="389255" cy="3892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10" y="1928365"/>
            <a:ext cx="389255" cy="3892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104" y="2192903"/>
            <a:ext cx="389255" cy="389255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7411031" y="338179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904548" y="2976023"/>
            <a:ext cx="389255" cy="389255"/>
            <a:chOff x="7118002" y="5371799"/>
            <a:chExt cx="389255" cy="38925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33" name="Smiley Face 32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1405096" y="2155546"/>
            <a:ext cx="538930" cy="2150213"/>
            <a:chOff x="4495800" y="2667000"/>
            <a:chExt cx="538930" cy="2150213"/>
          </a:xfrm>
        </p:grpSpPr>
        <p:sp>
          <p:nvSpPr>
            <p:cNvPr id="40" name="TextBox 39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ounded Rectangle 41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6097397" y="3684548"/>
            <a:ext cx="146978" cy="215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607" y="1704548"/>
            <a:ext cx="2057400" cy="20574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0417765" y="3977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486404" y="3698408"/>
            <a:ext cx="146978" cy="215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0235523" y="1952357"/>
            <a:ext cx="389255" cy="389255"/>
            <a:chOff x="7118002" y="5371799"/>
            <a:chExt cx="389255" cy="38925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49" name="Smiley Face 48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456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Chinese Restaurant Process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err="1"/>
              <a:t>Dirichlet</a:t>
            </a:r>
            <a:r>
              <a:rPr lang="en-US" sz="2000" b="1" dirty="0"/>
              <a:t> Process (</a:t>
            </a:r>
            <a:r>
              <a:rPr lang="en-US" sz="2000" b="1" dirty="0" smtClean="0"/>
              <a:t>DP) </a:t>
            </a:r>
            <a:r>
              <a:rPr lang="en-US" sz="2000" dirty="0" smtClean="0"/>
              <a:t>generalizes multinomial distribution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Infinite</a:t>
            </a:r>
            <a:r>
              <a:rPr lang="en-US" sz="1800" dirty="0" smtClean="0"/>
              <a:t> </a:t>
            </a:r>
            <a:r>
              <a:rPr lang="en-US" sz="1800" dirty="0"/>
              <a:t>dimension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CRP</a:t>
            </a:r>
            <a:r>
              <a:rPr lang="en-US" sz="2000" dirty="0"/>
              <a:t> is </a:t>
            </a:r>
            <a:r>
              <a:rPr lang="en-US" sz="2000" dirty="0" smtClean="0"/>
              <a:t>an implementation of sampling from DP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/>
              <a:t>Gibbs sampling with </a:t>
            </a:r>
            <a:r>
              <a:rPr lang="en-US" sz="1800" dirty="0" smtClean="0">
                <a:solidFill>
                  <a:srgbClr val="C00000"/>
                </a:solidFill>
              </a:rPr>
              <a:t>replacement</a:t>
            </a:r>
            <a:endParaRPr lang="en-US" sz="18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436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607" y="1704548"/>
            <a:ext cx="2057400" cy="2057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97618"/>
            <a:ext cx="20574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7" y="1690688"/>
            <a:ext cx="2057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90688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28758" y="3963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43" y="1953260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01" y="1931829"/>
            <a:ext cx="389255" cy="3892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1915" y="3963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01" y="1928365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71958" y="3970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65" y="1928365"/>
            <a:ext cx="389255" cy="3892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10" y="1928365"/>
            <a:ext cx="389255" cy="389255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7411031" y="338179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904548" y="2976023"/>
            <a:ext cx="389255" cy="389255"/>
            <a:chOff x="7118002" y="5371799"/>
            <a:chExt cx="389255" cy="38925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33" name="Smiley Face 32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1405096" y="2155546"/>
            <a:ext cx="538930" cy="2150213"/>
            <a:chOff x="4495800" y="2667000"/>
            <a:chExt cx="538930" cy="2150213"/>
          </a:xfrm>
        </p:grpSpPr>
        <p:sp>
          <p:nvSpPr>
            <p:cNvPr id="40" name="TextBox 39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ounded Rectangle 41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6097397" y="3684548"/>
            <a:ext cx="146978" cy="215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417765" y="3977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486404" y="3698408"/>
            <a:ext cx="146978" cy="215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0235523" y="1952357"/>
            <a:ext cx="389255" cy="389255"/>
            <a:chOff x="7118002" y="5371799"/>
            <a:chExt cx="389255" cy="38925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49" name="Smiley Face 48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82" y="4757678"/>
            <a:ext cx="389255" cy="389255"/>
          </a:xfrm>
          <a:prstGeom prst="rect">
            <a:avLst/>
          </a:prstGeom>
        </p:spPr>
      </p:pic>
      <p:sp>
        <p:nvSpPr>
          <p:cNvPr id="50" name="Rounded Rectangle 49"/>
          <p:cNvSpPr/>
          <p:nvPr/>
        </p:nvSpPr>
        <p:spPr>
          <a:xfrm>
            <a:off x="8832632" y="3518716"/>
            <a:ext cx="148375" cy="376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456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Chinese Restaurant Process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err="1"/>
              <a:t>Dirichlet</a:t>
            </a:r>
            <a:r>
              <a:rPr lang="en-US" sz="2000" b="1" dirty="0"/>
              <a:t> Process (</a:t>
            </a:r>
            <a:r>
              <a:rPr lang="en-US" sz="2000" b="1" dirty="0" smtClean="0"/>
              <a:t>DP) </a:t>
            </a:r>
            <a:r>
              <a:rPr lang="en-US" sz="2000" dirty="0" smtClean="0"/>
              <a:t>generalizes multinomial distribution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Infinite</a:t>
            </a:r>
            <a:r>
              <a:rPr lang="en-US" sz="1800" dirty="0" smtClean="0"/>
              <a:t> </a:t>
            </a:r>
            <a:r>
              <a:rPr lang="en-US" sz="1800" dirty="0"/>
              <a:t>dimension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CRP</a:t>
            </a:r>
            <a:r>
              <a:rPr lang="en-US" sz="2000" dirty="0"/>
              <a:t> is </a:t>
            </a:r>
            <a:r>
              <a:rPr lang="en-US" sz="2000" dirty="0" smtClean="0"/>
              <a:t>an implementation of sampling from DP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/>
              <a:t>Gibbs sampling with </a:t>
            </a:r>
            <a:r>
              <a:rPr lang="en-US" sz="1800" dirty="0" smtClean="0">
                <a:solidFill>
                  <a:srgbClr val="C00000"/>
                </a:solidFill>
              </a:rPr>
              <a:t>replacement</a:t>
            </a:r>
            <a:endParaRPr lang="en-US" sz="18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015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607" y="1704548"/>
            <a:ext cx="2057400" cy="2057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97618"/>
            <a:ext cx="2057400" cy="205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7" y="1690688"/>
            <a:ext cx="2057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90688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28758" y="3963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43" y="1953260"/>
            <a:ext cx="389255" cy="389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401" y="1931829"/>
            <a:ext cx="389255" cy="3892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1915" y="3963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01" y="1928365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71958" y="39706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65" y="1928365"/>
            <a:ext cx="389255" cy="3892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10" y="1928365"/>
            <a:ext cx="389255" cy="389255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7411031" y="3381791"/>
            <a:ext cx="152400" cy="522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904548" y="2976023"/>
            <a:ext cx="389255" cy="389255"/>
            <a:chOff x="7118002" y="5371799"/>
            <a:chExt cx="389255" cy="38925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33" name="Smiley Face 32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1405096" y="2155546"/>
            <a:ext cx="538930" cy="2150213"/>
            <a:chOff x="4495800" y="2667000"/>
            <a:chExt cx="538930" cy="2150213"/>
          </a:xfrm>
        </p:grpSpPr>
        <p:sp>
          <p:nvSpPr>
            <p:cNvPr id="40" name="TextBox 39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ounded Rectangle 41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0417765" y="3977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486404" y="3698408"/>
            <a:ext cx="146978" cy="2156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0235523" y="1952357"/>
            <a:ext cx="389255" cy="389255"/>
            <a:chOff x="7118002" y="5371799"/>
            <a:chExt cx="389255" cy="38925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49" name="Smiley Face 48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ounded Rectangle 49"/>
          <p:cNvSpPr/>
          <p:nvPr/>
        </p:nvSpPr>
        <p:spPr>
          <a:xfrm>
            <a:off x="8832632" y="3518716"/>
            <a:ext cx="148375" cy="376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5583220" y="1963217"/>
            <a:ext cx="389255" cy="389255"/>
            <a:chOff x="7118002" y="5371799"/>
            <a:chExt cx="389255" cy="389255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002" y="5371799"/>
              <a:ext cx="389255" cy="389255"/>
            </a:xfrm>
            <a:prstGeom prst="rect">
              <a:avLst/>
            </a:prstGeom>
          </p:spPr>
        </p:pic>
        <p:sp>
          <p:nvSpPr>
            <p:cNvPr id="51" name="Smiley Face 50"/>
            <p:cNvSpPr/>
            <p:nvPr/>
          </p:nvSpPr>
          <p:spPr>
            <a:xfrm>
              <a:off x="7211415" y="5405771"/>
              <a:ext cx="190500" cy="160655"/>
            </a:xfrm>
            <a:prstGeom prst="smileyFace">
              <a:avLst/>
            </a:prstGeom>
            <a:solidFill>
              <a:srgbClr val="F092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ounded Rectangle 51"/>
          <p:cNvSpPr/>
          <p:nvPr/>
        </p:nvSpPr>
        <p:spPr>
          <a:xfrm>
            <a:off x="6102838" y="3527261"/>
            <a:ext cx="148375" cy="376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587213" y="4461789"/>
            <a:ext cx="9233187" cy="211121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B050"/>
                </a:solidFill>
              </a:rPr>
              <a:t>Limitations of CRP: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</a:t>
            </a:r>
            <a:r>
              <a:rPr lang="en-US" sz="2400" dirty="0" smtClean="0"/>
              <a:t>ample </a:t>
            </a:r>
            <a:r>
              <a:rPr lang="en-US" sz="2400" dirty="0" smtClean="0">
                <a:solidFill>
                  <a:srgbClr val="F82A71"/>
                </a:solidFill>
              </a:rPr>
              <a:t>with </a:t>
            </a:r>
            <a:r>
              <a:rPr lang="en-US" sz="2400" dirty="0">
                <a:solidFill>
                  <a:srgbClr val="F82A71"/>
                </a:solidFill>
              </a:rPr>
              <a:t>replacement</a:t>
            </a:r>
            <a:r>
              <a:rPr lang="en-US" sz="2400" dirty="0"/>
              <a:t> </a:t>
            </a: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Cannot work with customers in </a:t>
            </a:r>
            <a:r>
              <a:rPr lang="en-US" sz="2400" dirty="0"/>
              <a:t>a </a:t>
            </a:r>
            <a:r>
              <a:rPr lang="en-US" sz="2400" dirty="0" smtClean="0"/>
              <a:t>stream</a:t>
            </a: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Each </a:t>
            </a:r>
            <a:r>
              <a:rPr lang="en-US" sz="2400" dirty="0" smtClean="0"/>
              <a:t>customer chooses one from </a:t>
            </a:r>
            <a:r>
              <a:rPr lang="en-US" sz="2400" dirty="0" smtClean="0">
                <a:solidFill>
                  <a:srgbClr val="F82A71"/>
                </a:solidFill>
              </a:rPr>
              <a:t>all tables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Huge computational complexity</a:t>
            </a:r>
            <a:endParaRPr lang="en-US" sz="2400" dirty="0"/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4563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Chinese Restaurant Process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err="1"/>
              <a:t>Dirichlet</a:t>
            </a:r>
            <a:r>
              <a:rPr lang="en-US" sz="2000" b="1" dirty="0"/>
              <a:t> Process (</a:t>
            </a:r>
            <a:r>
              <a:rPr lang="en-US" sz="2000" b="1" dirty="0" smtClean="0"/>
              <a:t>DP) </a:t>
            </a:r>
            <a:r>
              <a:rPr lang="en-US" sz="2000" dirty="0" smtClean="0"/>
              <a:t>generalizes multinomial distribution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C00000"/>
                </a:solidFill>
              </a:rPr>
              <a:t>Infinite</a:t>
            </a:r>
            <a:r>
              <a:rPr lang="en-US" sz="1800" dirty="0" smtClean="0"/>
              <a:t> </a:t>
            </a:r>
            <a:r>
              <a:rPr lang="en-US" sz="1800" dirty="0"/>
              <a:t>dimension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CRP</a:t>
            </a:r>
            <a:r>
              <a:rPr lang="en-US" sz="2000" dirty="0"/>
              <a:t> is </a:t>
            </a:r>
            <a:r>
              <a:rPr lang="en-US" sz="2000" dirty="0" smtClean="0"/>
              <a:t>an implementation of sampling from DP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/>
              <a:t>Gibbs sampling with </a:t>
            </a:r>
            <a:r>
              <a:rPr lang="en-US" sz="1800" dirty="0" smtClean="0">
                <a:solidFill>
                  <a:srgbClr val="C00000"/>
                </a:solidFill>
              </a:rPr>
              <a:t>replacement</a:t>
            </a:r>
            <a:endParaRPr lang="en-US" sz="1800" dirty="0">
              <a:solidFill>
                <a:srgbClr val="C0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934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2396" y="5801793"/>
            <a:ext cx="314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78600" y="5273040"/>
                <a:ext cx="292317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	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</a:t>
                </a:r>
                <a:r>
                  <a:rPr lang="en-US" dirty="0"/>
                  <a:t> </a:t>
                </a:r>
                <a:r>
                  <a:rPr lang="en-US" dirty="0" smtClean="0"/>
                  <a:t>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3173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9" t="-24380" r="-1461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752600" y="2667000"/>
            <a:ext cx="538930" cy="2150213"/>
            <a:chOff x="4495800" y="2667000"/>
            <a:chExt cx="538930" cy="2150213"/>
          </a:xfrm>
        </p:grpSpPr>
        <p:sp>
          <p:nvSpPr>
            <p:cNvPr id="17" name="TextBox 16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ounded Rectangle 18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Customers arrive in a </a:t>
            </a:r>
            <a:r>
              <a:rPr lang="en-US" sz="2200" b="1" dirty="0" smtClean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 smtClean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sz="2200" b="1" dirty="0" smtClean="0">
                <a:solidFill>
                  <a:srgbClr val="F82A71"/>
                </a:solidFill>
              </a:rPr>
              <a:t>only a few feasible </a:t>
            </a:r>
            <a:r>
              <a:rPr lang="en-US" sz="2200" b="1" dirty="0" smtClean="0">
                <a:solidFill>
                  <a:schemeClr val="tx1"/>
                </a:solidFill>
              </a:rPr>
              <a:t>phrases</a:t>
            </a:r>
            <a:endParaRPr lang="en-US" sz="2200" i="1" u="sng" dirty="0" smtClean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51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24200" y="2667000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4000" i="1" dirty="0" smtClean="0"/>
              <a:t>…</a:t>
            </a:r>
            <a:endParaRPr lang="en-US" sz="40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32396" y="5801793"/>
            <a:ext cx="314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317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	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</a:t>
                </a:r>
                <a:r>
                  <a:rPr lang="en-US" dirty="0"/>
                  <a:t> </a:t>
                </a:r>
                <a:r>
                  <a:rPr lang="en-US" dirty="0" smtClean="0"/>
                  <a:t>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3173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9" t="-24380" r="-1461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miley Face 11"/>
          <p:cNvSpPr/>
          <p:nvPr/>
        </p:nvSpPr>
        <p:spPr>
          <a:xfrm>
            <a:off x="1318577" y="254268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987660" y="5275385"/>
            <a:ext cx="11939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75260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PLVM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913527498"/>
              </p:ext>
            </p:extLst>
          </p:nvPr>
        </p:nvGraphicFramePr>
        <p:xfrm>
          <a:off x="-1828800" y="1524000"/>
          <a:ext cx="158496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338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69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machine intelligence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887" t="-2066" r="-210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952500" y="2209800"/>
            <a:ext cx="2057400" cy="2606119"/>
            <a:chOff x="952500" y="2209800"/>
            <a:chExt cx="2057400" cy="26061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20727" y="5801793"/>
            <a:ext cx="316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98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727" y="5801793"/>
            <a:ext cx="316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algorithms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machine intelligence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algorithms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08938" cy="1477328"/>
              </a:xfrm>
              <a:prstGeom prst="rect">
                <a:avLst/>
              </a:prstGeom>
              <a:blipFill rotWithShape="0">
                <a:blip r:embed="rId5"/>
                <a:stretch>
                  <a:fillRect l="-1887" t="-2066" r="-210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3987660" y="5275385"/>
            <a:ext cx="11939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/>
          <p:cNvSpPr/>
          <p:nvPr/>
        </p:nvSpPr>
        <p:spPr>
          <a:xfrm>
            <a:off x="1790700" y="2506345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81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technique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5" t="-2066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1186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6414" y="5801793"/>
            <a:ext cx="305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technique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92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414" y="5801793"/>
            <a:ext cx="305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</a:t>
            </a:r>
            <a:r>
              <a:rPr lang="en-US" i="1" u="sng" dirty="0" smtClean="0">
                <a:solidFill>
                  <a:srgbClr val="C00000"/>
                </a:solidFill>
              </a:rPr>
              <a:t>intelligence</a:t>
            </a:r>
            <a:r>
              <a:rPr lang="en-US" dirty="0" smtClean="0"/>
              <a:t> technique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intelligence               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/2</a:t>
                </a:r>
              </a:p>
              <a:p>
                <a:endParaRPr lang="en-US" dirty="0" smtClean="0"/>
              </a:p>
              <a:p>
                <a:r>
                  <a:rPr lang="en-US" dirty="0"/>
                  <a:t>i</a:t>
                </a:r>
                <a:r>
                  <a:rPr lang="en-US" dirty="0" smtClean="0"/>
                  <a:t>ntelligence technique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925866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875" t="-2066" b="-29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8" name="Smiley Face 27"/>
          <p:cNvSpPr/>
          <p:nvPr/>
        </p:nvSpPr>
        <p:spPr>
          <a:xfrm>
            <a:off x="2797126" y="2540317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20321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0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artifical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/2</m:t>
                    </m:r>
                  </m:oMath>
                </a14:m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 artificial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blipFill rotWithShape="0">
                <a:blip r:embed="rId4"/>
                <a:stretch>
                  <a:fillRect l="-1903" t="-2066" r="-1691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63260" y="5801793"/>
            <a:ext cx="226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i="1" u="sng" dirty="0" err="1" smtClean="0">
                <a:solidFill>
                  <a:srgbClr val="C00000"/>
                </a:solidFill>
              </a:rPr>
              <a:t>artifical</a:t>
            </a:r>
            <a:r>
              <a:rPr lang="en-US" dirty="0" smtClean="0"/>
              <a:t> intelligence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0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260" y="5801793"/>
            <a:ext cx="226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i="1" u="sng" dirty="0" err="1" smtClean="0">
                <a:solidFill>
                  <a:srgbClr val="C00000"/>
                </a:solidFill>
              </a:rPr>
              <a:t>artifical</a:t>
            </a:r>
            <a:r>
              <a:rPr lang="en-US" dirty="0" smtClean="0"/>
              <a:t> intelligence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artifical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/2</m:t>
                    </m:r>
                  </m:oMath>
                </a14:m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artificial intelligence       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1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 artificial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2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5470" cy="147764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1691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2032140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sp>
        <p:nvSpPr>
          <p:cNvPr id="28" name="Smiley Face 27"/>
          <p:cNvSpPr/>
          <p:nvPr/>
        </p:nvSpPr>
        <p:spPr>
          <a:xfrm>
            <a:off x="3276600" y="2514600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54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7581" y="5782986"/>
            <a:ext cx="221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learning </a:t>
            </a:r>
            <a:r>
              <a:rPr lang="en-US" i="1" u="sng" smtClean="0">
                <a:solidFill>
                  <a:srgbClr val="C00000"/>
                </a:solidFill>
              </a:rPr>
              <a:t>theory</a:t>
            </a:r>
            <a:r>
              <a:rPr lang="en-US" smtClean="0"/>
              <a:t> paper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theory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 smtClean="0"/>
                  <a:t>learning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theory</a:t>
                </a:r>
                <a:r>
                  <a:rPr lang="en-US" dirty="0" smtClean="0"/>
                  <a:t>       </a:t>
                </a:r>
                <a:r>
                  <a:rPr lang="zh-CN" altLang="en-US" dirty="0" smtClean="0"/>
                  <a:t>       </a:t>
                </a:r>
                <a:r>
                  <a:rPr lang="zh-CN" alt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/>
                  <a:t>t</a:t>
                </a:r>
                <a:r>
                  <a:rPr lang="en-US" altLang="zh-CN" dirty="0" smtClean="0"/>
                  <a:t>heory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paper</a:t>
                </a:r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84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4902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1557973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2" y="5257800"/>
            <a:ext cx="389255" cy="38925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2333641" y="2209800"/>
            <a:ext cx="2057400" cy="2606119"/>
            <a:chOff x="952500" y="2209800"/>
            <a:chExt cx="2057400" cy="2606119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754157" y="4446587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2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799658" y="4117595"/>
              <a:ext cx="181542" cy="3007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691864" y="2209800"/>
            <a:ext cx="2057400" cy="2606119"/>
            <a:chOff x="952500" y="2209800"/>
            <a:chExt cx="2057400" cy="2606119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2209800"/>
              <a:ext cx="2057400" cy="20574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754157" y="444658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1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799658" y="4267200"/>
              <a:ext cx="181542" cy="151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7581" y="5782986"/>
            <a:ext cx="221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learning </a:t>
            </a:r>
            <a:r>
              <a:rPr lang="en-US" i="1" u="sng" smtClean="0">
                <a:solidFill>
                  <a:srgbClr val="C00000"/>
                </a:solidFill>
              </a:rPr>
              <a:t>theory</a:t>
            </a:r>
            <a:r>
              <a:rPr lang="en-US" smtClean="0"/>
              <a:t> paper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>
            <a:off x="3733800" y="5409094"/>
            <a:ext cx="253860" cy="1235075"/>
          </a:xfrm>
          <a:prstGeom prst="leftBrace">
            <a:avLst>
              <a:gd name="adj1" fmla="val 775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theory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 smtClean="0"/>
                  <a:t>learning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theory</a:t>
                </a:r>
                <a:r>
                  <a:rPr lang="en-US" dirty="0" smtClean="0"/>
                  <a:t>       </a:t>
                </a:r>
                <a:r>
                  <a:rPr lang="zh-CN" altLang="en-US" dirty="0" smtClean="0"/>
                  <a:t>       </a:t>
                </a:r>
                <a:r>
                  <a:rPr lang="zh-CN" alt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m:rPr>
                        <m:nor/>
                      </m:rPr>
                      <a:rPr lang="en-US" b="1" i="1" dirty="0">
                        <a:solidFill>
                          <a:srgbClr val="C00000"/>
                        </a:solidFill>
                        <a:latin typeface="Latin Modern Roman 10" charset="0"/>
                        <a:ea typeface="Latin Modern Roman 10" charset="0"/>
                        <a:cs typeface="Latin Modern Roman 10" charset="0"/>
                      </a:rPr>
                      <m:t>/</m:t>
                    </m:r>
                  </m:oMath>
                </a14:m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  <a:p>
                <a:endParaRPr lang="en-US" dirty="0" smtClean="0"/>
              </a:p>
              <a:p>
                <a:r>
                  <a:rPr lang="en-US" altLang="zh-CN" dirty="0"/>
                  <a:t>t</a:t>
                </a:r>
                <a:r>
                  <a:rPr lang="en-US" altLang="zh-CN" dirty="0" smtClean="0"/>
                  <a:t>heory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paper</a:t>
                </a:r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/</a:t>
                </a:r>
                <a:r>
                  <a:rPr lang="en-US" altLang="zh-CN" b="1" i="1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3</a:t>
                </a:r>
                <a:endParaRPr lang="en-US" b="1" i="1" dirty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0" y="5273040"/>
                <a:ext cx="2883995" cy="1477969"/>
              </a:xfrm>
              <a:prstGeom prst="rect">
                <a:avLst/>
              </a:prstGeom>
              <a:blipFill rotWithShape="0">
                <a:blip r:embed="rId5"/>
                <a:stretch>
                  <a:fillRect l="-1903" t="-2066" r="-84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799658" y="4117595"/>
            <a:ext cx="181542" cy="30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86740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ounded Rectangle 19"/>
            <p:cNvSpPr/>
            <p:nvPr/>
          </p:nvSpPr>
          <p:spPr>
            <a:xfrm>
              <a:off x="4541301" y="4152106"/>
              <a:ext cx="181542" cy="2674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987660" y="5820599"/>
            <a:ext cx="1557973" cy="331719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7" name="Smiley Face 36"/>
          <p:cNvSpPr/>
          <p:nvPr/>
        </p:nvSpPr>
        <p:spPr>
          <a:xfrm>
            <a:off x="4150102" y="2552179"/>
            <a:ext cx="190500" cy="160655"/>
          </a:xfrm>
          <a:prstGeom prst="smileyFace">
            <a:avLst/>
          </a:prstGeom>
          <a:solidFill>
            <a:srgbClr val="F092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02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58" y="3581917"/>
            <a:ext cx="389255" cy="3892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45" y="3582783"/>
            <a:ext cx="389255" cy="38925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3" y="3155065"/>
            <a:ext cx="389255" cy="3892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0" y="2745425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145" y="3560081"/>
            <a:ext cx="389255" cy="38925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81" y="3558709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4642"/>
            <a:ext cx="389255" cy="38925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906957" y="2982953"/>
                <a:ext cx="4285043" cy="217932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Periodical</a:t>
                </a:r>
                <a:r>
                  <a:rPr lang="en-US" altLang="zh-CN" sz="2200" b="1" dirty="0">
                    <a:solidFill>
                      <a:schemeClr val="tx1"/>
                    </a:solidFill>
                  </a:rPr>
                  <a:t> Shrinking Mechanism</a:t>
                </a:r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Admits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I customers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each “day”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𝑷</m:t>
                    </m:r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=</m:t>
                    </m:r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altLang="zh-CN" sz="2000" b="0" i="1" u="sng" dirty="0" smtClean="0">
                  <a:solidFill>
                    <a:srgbClr val="F82A71"/>
                  </a:solidFill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Sort &amp; Prune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 if restaurant size exceeds the capacity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M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altLang="zh-CN" sz="2000" b="1" dirty="0">
                  <a:solidFill>
                    <a:schemeClr val="tx1"/>
                  </a:solidFill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957" y="2982953"/>
                <a:ext cx="4285043" cy="217932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837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4642"/>
            <a:ext cx="389255" cy="389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15" y="2501900"/>
            <a:ext cx="389255" cy="38925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358" y="3581917"/>
            <a:ext cx="389255" cy="3892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45" y="3582783"/>
            <a:ext cx="389255" cy="38925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3" y="3155065"/>
            <a:ext cx="389255" cy="3892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0" y="2745425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81" y="3558709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06557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7698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5921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9387" y="526946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905801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286942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645165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038631" y="4819154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145" y="3560081"/>
            <a:ext cx="389255" cy="389255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u="sng" smtClean="0">
                        <a:solidFill>
                          <a:srgbClr val="C00000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𝜷</m:t>
                    </m:r>
                  </m:oMath>
                </a14:m>
                <a:r>
                  <a:rPr lang="en-US" altLang="zh-CN" sz="2400" b="1" i="1" u="sng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=0.5</a:t>
                </a:r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4301" t="-12000" r="-8065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05" y="2754812"/>
            <a:ext cx="220866" cy="22086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33" y="3159184"/>
            <a:ext cx="220866" cy="22086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97" y="2345172"/>
            <a:ext cx="220866" cy="22086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66" y="3576684"/>
            <a:ext cx="220866" cy="22086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686" y="3584514"/>
            <a:ext cx="220866" cy="22086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90" y="2504138"/>
            <a:ext cx="220866" cy="22086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95" y="3558709"/>
            <a:ext cx="220866" cy="22086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309" y="3558709"/>
            <a:ext cx="220866" cy="22086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334780" y="4103836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Customers Leave</a:t>
            </a: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7906957" y="2982953"/>
                <a:ext cx="4285043" cy="217932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Periodical</a:t>
                </a:r>
                <a:r>
                  <a:rPr lang="en-US" altLang="zh-CN" sz="2200" b="1" dirty="0">
                    <a:solidFill>
                      <a:schemeClr val="tx1"/>
                    </a:solidFill>
                  </a:rPr>
                  <a:t> Shrinking Mechanism</a:t>
                </a:r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Admits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I customers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each “day”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𝑷</m:t>
                    </m:r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=</m:t>
                    </m:r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altLang="zh-CN" sz="2000" b="0" i="1" u="sng" dirty="0" smtClean="0">
                  <a:solidFill>
                    <a:srgbClr val="F82A71"/>
                  </a:solidFill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Sort &amp; Prune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 if restaurant size exceeds the capacity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M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altLang="zh-CN" sz="2000" b="1" dirty="0">
                  <a:solidFill>
                    <a:schemeClr val="tx1"/>
                  </a:solidFill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957" y="2982953"/>
                <a:ext cx="4285043" cy="2179320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22629" y="5861591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(exponential aging)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7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07177162"/>
              </p:ext>
            </p:extLst>
          </p:nvPr>
        </p:nvGraphicFramePr>
        <p:xfrm>
          <a:off x="0" y="2057400"/>
          <a:ext cx="12015216" cy="466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Contributions: 1/2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79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54157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6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35298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3521" y="444658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86987" y="444982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4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06557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3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7698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5921" y="526623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39387" y="526946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smtClean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i="1" dirty="0"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" name="Straight Arrow Connector 8"/>
          <p:cNvCxnSpPr>
            <a:stCxn id="57" idx="2"/>
            <a:endCxn id="39" idx="0"/>
          </p:cNvCxnSpPr>
          <p:nvPr/>
        </p:nvCxnSpPr>
        <p:spPr>
          <a:xfrm>
            <a:off x="1905801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8" idx="2"/>
            <a:endCxn id="40" idx="0"/>
          </p:cNvCxnSpPr>
          <p:nvPr/>
        </p:nvCxnSpPr>
        <p:spPr>
          <a:xfrm>
            <a:off x="3286942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9" idx="2"/>
            <a:endCxn id="41" idx="0"/>
          </p:cNvCxnSpPr>
          <p:nvPr/>
        </p:nvCxnSpPr>
        <p:spPr>
          <a:xfrm>
            <a:off x="4645165" y="4815919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0" idx="2"/>
            <a:endCxn id="42" idx="0"/>
          </p:cNvCxnSpPr>
          <p:nvPr/>
        </p:nvCxnSpPr>
        <p:spPr>
          <a:xfrm>
            <a:off x="6038631" y="4819154"/>
            <a:ext cx="152400" cy="450314"/>
          </a:xfrm>
          <a:prstGeom prst="straightConnector1">
            <a:avLst/>
          </a:prstGeom>
          <a:ln w="34925" cmpd="tri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u="sng" smtClean="0">
                        <a:solidFill>
                          <a:srgbClr val="C00000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𝜷</m:t>
                    </m:r>
                  </m:oMath>
                </a14:m>
                <a:r>
                  <a:rPr lang="en-US" altLang="zh-CN" sz="2400" b="1" i="1" u="sng" dirty="0" smtClean="0">
                    <a:solidFill>
                      <a:srgbClr val="C00000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=0.5</a:t>
                </a:r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64" y="5850235"/>
                <a:ext cx="113685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4301" t="-12000" r="-8065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34780" y="4103836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Customers Leave</a:t>
            </a: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22629" y="5861591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(exponential aging)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906957" y="2982953"/>
                <a:ext cx="4285043" cy="217932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Periodical</a:t>
                </a:r>
                <a:r>
                  <a:rPr lang="en-US" altLang="zh-CN" sz="2200" b="1" dirty="0">
                    <a:solidFill>
                      <a:schemeClr val="tx1"/>
                    </a:solidFill>
                  </a:rPr>
                  <a:t> Shrinking Mechanism</a:t>
                </a:r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Admits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I customers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each “day”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𝑷</m:t>
                    </m:r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=</m:t>
                    </m:r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altLang="zh-CN" sz="2000" b="0" i="1" u="sng" dirty="0" smtClean="0">
                  <a:solidFill>
                    <a:srgbClr val="F82A71"/>
                  </a:solidFill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Sort &amp; Prune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 if restaurant size exceeds the capacity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M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altLang="zh-CN" sz="2000" b="1" dirty="0">
                  <a:solidFill>
                    <a:schemeClr val="tx1"/>
                  </a:solidFill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957" y="2982953"/>
                <a:ext cx="4285043" cy="2179320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64" y="2209800"/>
            <a:ext cx="2057400" cy="20574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4917" y="3558709"/>
            <a:ext cx="162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8" y="2493382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77715" y="4824782"/>
            <a:ext cx="12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Prune</a:t>
            </a:r>
            <a:endParaRPr lang="en-US" sz="28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92698" y="4886337"/>
            <a:ext cx="3919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 = 3, Capacity M = 4</a:t>
            </a:r>
            <a:endParaRPr lang="en-US" sz="2400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17" y="3921028"/>
            <a:ext cx="1168400" cy="586250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4017453" y="2409249"/>
            <a:ext cx="1481427" cy="2190999"/>
          </a:xfrm>
          <a:prstGeom prst="roundRect">
            <a:avLst/>
          </a:prstGeom>
          <a:noFill/>
          <a:ln w="34925">
            <a:solidFill>
              <a:srgbClr val="66D9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34780" y="4103836"/>
            <a:ext cx="22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Remove Tables</a:t>
            </a: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906957" y="2982953"/>
                <a:ext cx="4285043" cy="217932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Periodical</a:t>
                </a:r>
                <a:r>
                  <a:rPr lang="en-US" altLang="zh-CN" sz="2200" b="1" dirty="0">
                    <a:solidFill>
                      <a:schemeClr val="tx1"/>
                    </a:solidFill>
                  </a:rPr>
                  <a:t> Shrinking Mechanism</a:t>
                </a:r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Admits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I customers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each “day”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𝑷</m:t>
                    </m:r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=</m:t>
                    </m:r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altLang="zh-CN" sz="2000" b="0" i="1" u="sng" dirty="0" smtClean="0">
                  <a:solidFill>
                    <a:srgbClr val="F82A71"/>
                  </a:solidFill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Sort &amp; Prune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 if restaurant size exceeds the capacity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M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altLang="zh-CN" sz="2000" b="1" dirty="0">
                  <a:solidFill>
                    <a:schemeClr val="tx1"/>
                  </a:solidFill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957" y="2982953"/>
                <a:ext cx="4285043" cy="2179320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05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209800"/>
            <a:ext cx="2057400" cy="205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</a:t>
            </a:r>
            <a:r>
              <a:rPr lang="en-US" dirty="0"/>
              <a:t>Ingredient </a:t>
            </a:r>
            <a:r>
              <a:rPr lang="en-US" dirty="0" smtClean="0"/>
              <a:t>1 </a:t>
            </a:r>
            <a:br>
              <a:rPr lang="en-US" dirty="0" smtClean="0"/>
            </a:br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Transient Chinese Restaurant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6345"/>
            <a:ext cx="389255" cy="3892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13827" y="3547507"/>
            <a:ext cx="131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intelligence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1" y="2472372"/>
            <a:ext cx="389255" cy="3892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233470" y="2667000"/>
            <a:ext cx="538930" cy="2150213"/>
            <a:chOff x="4495800" y="2667000"/>
            <a:chExt cx="538930" cy="2150213"/>
          </a:xfrm>
        </p:grpSpPr>
        <p:sp>
          <p:nvSpPr>
            <p:cNvPr id="18" name="TextBox 17"/>
            <p:cNvSpPr txBox="1"/>
            <p:nvPr/>
          </p:nvSpPr>
          <p:spPr>
            <a:xfrm>
              <a:off x="4495800" y="2667000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4000" i="1" dirty="0" smtClean="0"/>
                <a:t>…</a:t>
              </a:r>
              <a:endParaRPr lang="en-US" sz="4000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oMath>
                    </m:oMathPara>
                  </a14:m>
                  <a:endParaRPr lang="en-US" i="1" dirty="0">
                    <a:latin typeface="Latin Modern Roman 10" charset="0"/>
                    <a:ea typeface="Latin Modern Roman 10" charset="0"/>
                    <a:cs typeface="Latin Modern Roman 10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4447881"/>
                  <a:ext cx="41287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10" y="2506345"/>
            <a:ext cx="389255" cy="3892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41" y="2209800"/>
            <a:ext cx="2057400" cy="2057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147333" y="3547507"/>
            <a:ext cx="37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13" y="2464321"/>
            <a:ext cx="389255" cy="3892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0" y="2915985"/>
            <a:ext cx="389255" cy="3892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50" y="2472372"/>
            <a:ext cx="389255" cy="3892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32" y="2477957"/>
            <a:ext cx="389255" cy="38925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921182" y="35047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ML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52500" y="4017169"/>
            <a:ext cx="7734300" cy="160043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solidFill>
                  <a:schemeClr val="tx1"/>
                </a:solidFill>
              </a:rPr>
              <a:t>tCRP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:</a:t>
            </a:r>
            <a:endParaRPr lang="en-US" altLang="zh-CN" sz="2800" b="1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E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ncourages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richer get richer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Maintains a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affordable size</a:t>
            </a:r>
            <a:r>
              <a:rPr lang="en-US" altLang="zh-CN" sz="2000" b="1" i="1" dirty="0" smtClean="0">
                <a:solidFill>
                  <a:srgbClr val="00B050"/>
                </a:solidFill>
                <a:ea typeface="Latin Modern Roman 10" charset="0"/>
                <a:cs typeface="Latin Modern Roman 10" charset="0"/>
              </a:rPr>
              <a:t> 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of phrases by </a:t>
            </a:r>
            <a:r>
              <a:rPr lang="en-US" altLang="zh-CN" sz="2000" b="1" i="1" dirty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sort &amp; prune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Models an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infinite-dimensional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 multinomial in </a:t>
            </a:r>
            <a:r>
              <a:rPr lang="en-US" altLang="zh-CN" sz="2000" b="1" i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stream</a:t>
            </a:r>
            <a:r>
              <a:rPr lang="en-US" altLang="zh-CN" sz="2000" b="1" dirty="0" smtClean="0">
                <a:solidFill>
                  <a:schemeClr val="tx1"/>
                </a:solidFill>
                <a:ea typeface="Latin Modern Roman 10" charset="0"/>
                <a:cs typeface="Latin Modern Roman 10" charset="0"/>
              </a:rPr>
              <a:t> data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209800"/>
            <a:ext cx="2057400" cy="2057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930509" y="1690688"/>
            <a:ext cx="4185291" cy="12258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Customers arrive in a </a:t>
            </a:r>
            <a:r>
              <a:rPr lang="en-US" sz="2200" b="1" dirty="0">
                <a:solidFill>
                  <a:srgbClr val="F82A71"/>
                </a:solidFill>
              </a:rPr>
              <a:t>stream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Seating choice is limited to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b="1" dirty="0">
                <a:solidFill>
                  <a:srgbClr val="F82A71"/>
                </a:solidFill>
              </a:rPr>
              <a:t>only a few feasible </a:t>
            </a:r>
            <a:r>
              <a:rPr lang="en-US" sz="2200" b="1" dirty="0">
                <a:solidFill>
                  <a:schemeClr val="tx1"/>
                </a:solidFill>
              </a:rPr>
              <a:t>phrases</a:t>
            </a:r>
            <a:endParaRPr lang="en-US" sz="2200" i="1" u="sng" dirty="0">
              <a:solidFill>
                <a:schemeClr val="tx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906957" y="2982953"/>
                <a:ext cx="4285043" cy="217932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Periodical</a:t>
                </a:r>
                <a:r>
                  <a:rPr lang="en-US" altLang="zh-CN" sz="2200" b="1" dirty="0">
                    <a:solidFill>
                      <a:schemeClr val="tx1"/>
                    </a:solidFill>
                  </a:rPr>
                  <a:t> Shrinking Mechanism</a:t>
                </a:r>
                <a:r>
                  <a:rPr lang="en-US" altLang="zh-CN" sz="2200" b="1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Admits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I customers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each “day”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Customers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 smtClean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leave</a:t>
                </a:r>
                <a:r>
                  <a:rPr lang="zh-CN" altLang="en-US" sz="2000" b="1" i="1" dirty="0" smtClean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with</a:t>
                </a:r>
                <a:r>
                  <a:rPr lang="zh-CN" altLang="en-US" sz="2000" b="1" i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𝑷</m:t>
                    </m:r>
                    <m:r>
                      <a:rPr lang="en-US" altLang="zh-CN" sz="2000" b="1" i="1" u="sng" smtClean="0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=</m:t>
                    </m:r>
                    <m:r>
                      <a:rPr lang="zh-CN" altLang="en-US" sz="2000" b="0" i="1" u="sng">
                        <a:solidFill>
                          <a:srgbClr val="F82A71"/>
                        </a:solidFill>
                        <a:latin typeface="Cambria Math" charset="0"/>
                        <a:ea typeface="Latin Modern Roman 10" charset="0"/>
                        <a:cs typeface="Latin Modern Roman 10" charset="0"/>
                      </a:rPr>
                      <m:t>𝛽</m:t>
                    </m:r>
                  </m:oMath>
                </a14:m>
                <a:endParaRPr lang="en-US" altLang="zh-CN" sz="2000" b="0" i="1" u="sng" dirty="0" smtClean="0">
                  <a:solidFill>
                    <a:srgbClr val="F82A71"/>
                  </a:solidFill>
                  <a:ea typeface="Latin Modern Roman 10" charset="0"/>
                  <a:cs typeface="Latin Modern Roman 10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CN" sz="2000" b="1" dirty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Sort &amp; Prune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top</a:t>
                </a:r>
                <a:r>
                  <a:rPr lang="zh-CN" altLang="en-US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V</a:t>
                </a:r>
                <a:r>
                  <a:rPr lang="en-US" altLang="zh-CN" sz="2000" b="1" dirty="0">
                    <a:solidFill>
                      <a:srgbClr val="A6E32D"/>
                    </a:solidFill>
                    <a:ea typeface="Latin Modern Roman 10" charset="0"/>
                    <a:cs typeface="Latin Modern Roman 10" charset="0"/>
                  </a:rPr>
                  <a:t>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tables if restaurant size exceeds the capacity </a:t>
                </a:r>
                <a:r>
                  <a:rPr lang="en-US" altLang="zh-CN" sz="2000" b="1" i="1" u="sng" dirty="0">
                    <a:solidFill>
                      <a:srgbClr val="F82A7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M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a typeface="Latin Modern Roman 10" charset="0"/>
                    <a:cs typeface="Latin Modern Roman 10" charset="0"/>
                  </a:rPr>
                  <a:t> tables</a:t>
                </a:r>
                <a:r>
                  <a:rPr lang="zh-CN" altLang="en-US" sz="2000" i="1" u="sng" dirty="0" smtClean="0">
                    <a:solidFill>
                      <a:schemeClr val="tx1"/>
                    </a:solidFill>
                    <a:latin typeface="Latin Modern Roman 10" charset="0"/>
                    <a:ea typeface="Latin Modern Roman 10" charset="0"/>
                    <a:cs typeface="Latin Modern Roman 10" charset="0"/>
                  </a:rPr>
                  <a:t> </a:t>
                </a:r>
                <a:endParaRPr lang="en-US" altLang="zh-CN" sz="2000" b="1" dirty="0">
                  <a:solidFill>
                    <a:schemeClr val="tx1"/>
                  </a:solidFill>
                  <a:ea typeface="Latin Modern Roman 10" charset="0"/>
                  <a:cs typeface="Latin Modern Roman 10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957" y="2982953"/>
                <a:ext cx="4285043" cy="217932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16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82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25" y="3783224"/>
            <a:ext cx="2410486" cy="43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0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83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25" y="3783224"/>
            <a:ext cx="2410486" cy="436139"/>
          </a:xfrm>
          <a:prstGeom prst="rect">
            <a:avLst/>
          </a:prstGeom>
        </p:spPr>
      </p:pic>
      <p:cxnSp>
        <p:nvCxnSpPr>
          <p:cNvPr id="31" name="Curved Connector 30"/>
          <p:cNvCxnSpPr/>
          <p:nvPr/>
        </p:nvCxnSpPr>
        <p:spPr>
          <a:xfrm rot="5400000" flipH="1">
            <a:off x="2850759" y="1098159"/>
            <a:ext cx="76200" cy="3671082"/>
          </a:xfrm>
          <a:prstGeom prst="curvedConnector3">
            <a:avLst>
              <a:gd name="adj1" fmla="val -741381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8" y="4288118"/>
            <a:ext cx="2144339" cy="5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5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84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25" y="3783224"/>
            <a:ext cx="2410486" cy="436139"/>
          </a:xfrm>
          <a:prstGeom prst="rect">
            <a:avLst/>
          </a:prstGeom>
        </p:spPr>
      </p:pic>
      <p:cxnSp>
        <p:nvCxnSpPr>
          <p:cNvPr id="31" name="Curved Connector 30"/>
          <p:cNvCxnSpPr/>
          <p:nvPr/>
        </p:nvCxnSpPr>
        <p:spPr>
          <a:xfrm rot="5400000" flipH="1">
            <a:off x="2850759" y="1098159"/>
            <a:ext cx="76200" cy="3671082"/>
          </a:xfrm>
          <a:prstGeom prst="curvedConnector3">
            <a:avLst>
              <a:gd name="adj1" fmla="val -741381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98" y="4288118"/>
            <a:ext cx="2144339" cy="5025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901" y="4761191"/>
            <a:ext cx="2042715" cy="523774"/>
          </a:xfrm>
          <a:prstGeom prst="rect">
            <a:avLst/>
          </a:prstGeom>
        </p:spPr>
      </p:pic>
      <p:cxnSp>
        <p:nvCxnSpPr>
          <p:cNvPr id="17" name="Curved Connector 16"/>
          <p:cNvCxnSpPr>
            <a:stCxn id="21" idx="2"/>
            <a:endCxn id="36" idx="4"/>
          </p:cNvCxnSpPr>
          <p:nvPr/>
        </p:nvCxnSpPr>
        <p:spPr>
          <a:xfrm rot="5400000" flipH="1">
            <a:off x="3571143" y="1818543"/>
            <a:ext cx="76200" cy="2230315"/>
          </a:xfrm>
          <a:prstGeom prst="curvedConnector3">
            <a:avLst>
              <a:gd name="adj1" fmla="val -300000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13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11" y="5213690"/>
            <a:ext cx="2021694" cy="540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85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25" y="3783224"/>
            <a:ext cx="2410486" cy="436139"/>
          </a:xfrm>
          <a:prstGeom prst="rect">
            <a:avLst/>
          </a:prstGeom>
        </p:spPr>
      </p:pic>
      <p:cxnSp>
        <p:nvCxnSpPr>
          <p:cNvPr id="31" name="Curved Connector 30"/>
          <p:cNvCxnSpPr/>
          <p:nvPr/>
        </p:nvCxnSpPr>
        <p:spPr>
          <a:xfrm rot="5400000" flipH="1">
            <a:off x="2850759" y="1098159"/>
            <a:ext cx="76200" cy="3671082"/>
          </a:xfrm>
          <a:prstGeom prst="curvedConnector3">
            <a:avLst>
              <a:gd name="adj1" fmla="val -741381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98" y="4288118"/>
            <a:ext cx="2144339" cy="5025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901" y="4761191"/>
            <a:ext cx="2042715" cy="523774"/>
          </a:xfrm>
          <a:prstGeom prst="rect">
            <a:avLst/>
          </a:prstGeom>
        </p:spPr>
      </p:pic>
      <p:cxnSp>
        <p:nvCxnSpPr>
          <p:cNvPr id="17" name="Curved Connector 16"/>
          <p:cNvCxnSpPr>
            <a:stCxn id="21" idx="2"/>
            <a:endCxn id="36" idx="4"/>
          </p:cNvCxnSpPr>
          <p:nvPr/>
        </p:nvCxnSpPr>
        <p:spPr>
          <a:xfrm rot="5400000" flipH="1">
            <a:off x="3571143" y="1818543"/>
            <a:ext cx="76200" cy="2230315"/>
          </a:xfrm>
          <a:prstGeom prst="curvedConnector3">
            <a:avLst>
              <a:gd name="adj1" fmla="val -300000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33" idx="4"/>
            <a:endCxn id="21" idx="2"/>
          </p:cNvCxnSpPr>
          <p:nvPr/>
        </p:nvCxnSpPr>
        <p:spPr>
          <a:xfrm rot="5400000">
            <a:off x="5734051" y="1889467"/>
            <a:ext cx="72683" cy="2091983"/>
          </a:xfrm>
          <a:prstGeom prst="curvedConnector3">
            <a:avLst>
              <a:gd name="adj1" fmla="val 414516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1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11" y="5213690"/>
            <a:ext cx="2021694" cy="540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86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25" y="3783224"/>
            <a:ext cx="2410486" cy="436139"/>
          </a:xfrm>
          <a:prstGeom prst="rect">
            <a:avLst/>
          </a:prstGeom>
        </p:spPr>
      </p:pic>
      <p:cxnSp>
        <p:nvCxnSpPr>
          <p:cNvPr id="31" name="Curved Connector 30"/>
          <p:cNvCxnSpPr/>
          <p:nvPr/>
        </p:nvCxnSpPr>
        <p:spPr>
          <a:xfrm rot="5400000" flipH="1">
            <a:off x="2850759" y="1098159"/>
            <a:ext cx="76200" cy="3671082"/>
          </a:xfrm>
          <a:prstGeom prst="curvedConnector3">
            <a:avLst>
              <a:gd name="adj1" fmla="val -741381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98" y="4288118"/>
            <a:ext cx="2144339" cy="5025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901" y="4761191"/>
            <a:ext cx="2042715" cy="523774"/>
          </a:xfrm>
          <a:prstGeom prst="rect">
            <a:avLst/>
          </a:prstGeom>
        </p:spPr>
      </p:pic>
      <p:cxnSp>
        <p:nvCxnSpPr>
          <p:cNvPr id="17" name="Curved Connector 16"/>
          <p:cNvCxnSpPr>
            <a:stCxn id="21" idx="2"/>
            <a:endCxn id="36" idx="4"/>
          </p:cNvCxnSpPr>
          <p:nvPr/>
        </p:nvCxnSpPr>
        <p:spPr>
          <a:xfrm rot="5400000" flipH="1">
            <a:off x="3571143" y="1818543"/>
            <a:ext cx="76200" cy="2230315"/>
          </a:xfrm>
          <a:prstGeom prst="curvedConnector3">
            <a:avLst>
              <a:gd name="adj1" fmla="val -300000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33" idx="4"/>
            <a:endCxn id="21" idx="2"/>
          </p:cNvCxnSpPr>
          <p:nvPr/>
        </p:nvCxnSpPr>
        <p:spPr>
          <a:xfrm rot="5400000">
            <a:off x="5734051" y="1889467"/>
            <a:ext cx="72683" cy="2091983"/>
          </a:xfrm>
          <a:prstGeom prst="curvedConnector3">
            <a:avLst>
              <a:gd name="adj1" fmla="val 414516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649" y="5707957"/>
            <a:ext cx="2042456" cy="549670"/>
          </a:xfrm>
          <a:prstGeom prst="rect">
            <a:avLst/>
          </a:prstGeom>
        </p:spPr>
      </p:pic>
      <p:cxnSp>
        <p:nvCxnSpPr>
          <p:cNvPr id="22" name="Curved Connector 21"/>
          <p:cNvCxnSpPr>
            <a:stCxn id="37" idx="4"/>
            <a:endCxn id="21" idx="2"/>
          </p:cNvCxnSpPr>
          <p:nvPr/>
        </p:nvCxnSpPr>
        <p:spPr>
          <a:xfrm rot="5400000">
            <a:off x="6452675" y="1167326"/>
            <a:ext cx="76200" cy="3532749"/>
          </a:xfrm>
          <a:prstGeom prst="curvedConnector3">
            <a:avLst>
              <a:gd name="adj1" fmla="val 855173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6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11" y="5213690"/>
            <a:ext cx="2021694" cy="540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87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25" y="3783224"/>
            <a:ext cx="2410486" cy="436139"/>
          </a:xfrm>
          <a:prstGeom prst="rect">
            <a:avLst/>
          </a:prstGeom>
        </p:spPr>
      </p:pic>
      <p:cxnSp>
        <p:nvCxnSpPr>
          <p:cNvPr id="31" name="Curved Connector 30"/>
          <p:cNvCxnSpPr/>
          <p:nvPr/>
        </p:nvCxnSpPr>
        <p:spPr>
          <a:xfrm rot="5400000" flipH="1">
            <a:off x="2850759" y="1098159"/>
            <a:ext cx="76200" cy="3671082"/>
          </a:xfrm>
          <a:prstGeom prst="curvedConnector3">
            <a:avLst>
              <a:gd name="adj1" fmla="val -741381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98" y="4288118"/>
            <a:ext cx="2144339" cy="5025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901" y="4761191"/>
            <a:ext cx="2042715" cy="523774"/>
          </a:xfrm>
          <a:prstGeom prst="rect">
            <a:avLst/>
          </a:prstGeom>
        </p:spPr>
      </p:pic>
      <p:cxnSp>
        <p:nvCxnSpPr>
          <p:cNvPr id="17" name="Curved Connector 16"/>
          <p:cNvCxnSpPr>
            <a:stCxn id="21" idx="2"/>
            <a:endCxn id="36" idx="4"/>
          </p:cNvCxnSpPr>
          <p:nvPr/>
        </p:nvCxnSpPr>
        <p:spPr>
          <a:xfrm rot="5400000" flipH="1">
            <a:off x="3571143" y="1818543"/>
            <a:ext cx="76200" cy="2230315"/>
          </a:xfrm>
          <a:prstGeom prst="curvedConnector3">
            <a:avLst>
              <a:gd name="adj1" fmla="val -300000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33" idx="4"/>
            <a:endCxn id="21" idx="2"/>
          </p:cNvCxnSpPr>
          <p:nvPr/>
        </p:nvCxnSpPr>
        <p:spPr>
          <a:xfrm rot="5400000">
            <a:off x="5734051" y="1889467"/>
            <a:ext cx="72683" cy="2091983"/>
          </a:xfrm>
          <a:prstGeom prst="curvedConnector3">
            <a:avLst>
              <a:gd name="adj1" fmla="val 414516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649" y="5707957"/>
            <a:ext cx="2042456" cy="549670"/>
          </a:xfrm>
          <a:prstGeom prst="rect">
            <a:avLst/>
          </a:prstGeom>
        </p:spPr>
      </p:pic>
      <p:cxnSp>
        <p:nvCxnSpPr>
          <p:cNvPr id="22" name="Curved Connector 21"/>
          <p:cNvCxnSpPr>
            <a:stCxn id="37" idx="4"/>
            <a:endCxn id="21" idx="2"/>
          </p:cNvCxnSpPr>
          <p:nvPr/>
        </p:nvCxnSpPr>
        <p:spPr>
          <a:xfrm rot="5400000">
            <a:off x="6452675" y="1167326"/>
            <a:ext cx="76200" cy="3532749"/>
          </a:xfrm>
          <a:prstGeom prst="curvedConnector3">
            <a:avLst>
              <a:gd name="adj1" fmla="val 855173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520905" y="4265793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511" y="4707809"/>
            <a:ext cx="2800415" cy="9271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836829" y="4277505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Distribution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36730" y="4317032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from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5913" y="4981728"/>
            <a:ext cx="1331449" cy="37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88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31" name="Curved Connector 30"/>
          <p:cNvCxnSpPr/>
          <p:nvPr/>
        </p:nvCxnSpPr>
        <p:spPr>
          <a:xfrm rot="5400000" flipH="1">
            <a:off x="2850759" y="1098159"/>
            <a:ext cx="76200" cy="3671082"/>
          </a:xfrm>
          <a:prstGeom prst="curvedConnector3">
            <a:avLst>
              <a:gd name="adj1" fmla="val -741381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21" idx="2"/>
            <a:endCxn id="36" idx="4"/>
          </p:cNvCxnSpPr>
          <p:nvPr/>
        </p:nvCxnSpPr>
        <p:spPr>
          <a:xfrm rot="5400000" flipH="1">
            <a:off x="3571143" y="1818543"/>
            <a:ext cx="76200" cy="2230315"/>
          </a:xfrm>
          <a:prstGeom prst="curvedConnector3">
            <a:avLst>
              <a:gd name="adj1" fmla="val -300000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33" idx="4"/>
            <a:endCxn id="21" idx="2"/>
          </p:cNvCxnSpPr>
          <p:nvPr/>
        </p:nvCxnSpPr>
        <p:spPr>
          <a:xfrm rot="5400000">
            <a:off x="5734051" y="1889467"/>
            <a:ext cx="72683" cy="2091983"/>
          </a:xfrm>
          <a:prstGeom prst="curvedConnector3">
            <a:avLst>
              <a:gd name="adj1" fmla="val 414516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37" idx="4"/>
            <a:endCxn id="21" idx="2"/>
          </p:cNvCxnSpPr>
          <p:nvPr/>
        </p:nvCxnSpPr>
        <p:spPr>
          <a:xfrm rot="5400000">
            <a:off x="6452675" y="1167326"/>
            <a:ext cx="76200" cy="3532749"/>
          </a:xfrm>
          <a:prstGeom prst="curvedConnector3">
            <a:avLst>
              <a:gd name="adj1" fmla="val 855173"/>
            </a:avLst>
          </a:prstGeom>
          <a:ln w="19050">
            <a:solidFill>
              <a:srgbClr val="F092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15043" y="3628854"/>
            <a:ext cx="684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Latin Modern Roman 10" charset="0"/>
                <a:ea typeface="Latin Modern Roman 10" charset="0"/>
                <a:cs typeface="Latin Modern Roman 10" charset="0"/>
              </a:rPr>
              <a:t>Logistic-Regression </a:t>
            </a:r>
            <a:r>
              <a:rPr lang="en-US" dirty="0" smtClean="0">
                <a:latin typeface="Latin Modern Roman 10" charset="0"/>
                <a:ea typeface="Latin Modern Roman 10" charset="0"/>
                <a:cs typeface="Latin Modern Roman 10" charset="0"/>
              </a:rPr>
              <a:t>between </a:t>
            </a: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context words</a:t>
            </a:r>
            <a:r>
              <a:rPr lang="en-US" dirty="0" smtClean="0">
                <a:latin typeface="Latin Modern Roman 10" charset="0"/>
                <a:ea typeface="Latin Modern Roman 10" charset="0"/>
                <a:cs typeface="Latin Modern Roman 10" charset="0"/>
              </a:rPr>
              <a:t> and </a:t>
            </a:r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noisy samples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89" y="4120871"/>
            <a:ext cx="716264" cy="4013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994" y="4131775"/>
            <a:ext cx="716264" cy="409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975" y="4486193"/>
            <a:ext cx="716264" cy="4443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889" y="4486166"/>
            <a:ext cx="716264" cy="3657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1195" y="4563303"/>
            <a:ext cx="428865" cy="3618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5747819"/>
            <a:ext cx="411115" cy="3310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7147" y="5925751"/>
            <a:ext cx="329306" cy="24039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0516" y="6423974"/>
            <a:ext cx="370210" cy="2863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9800" y="5665434"/>
            <a:ext cx="307969" cy="277172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158019" y="4690571"/>
            <a:ext cx="2359516" cy="1950751"/>
          </a:xfrm>
          <a:prstGeom prst="line">
            <a:avLst/>
          </a:prstGeom>
          <a:ln w="1016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409762" y="4787494"/>
            <a:ext cx="783201" cy="921203"/>
          </a:xfrm>
          <a:prstGeom prst="straightConnector1">
            <a:avLst/>
          </a:prstGeom>
          <a:ln w="15875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rot="1702461">
            <a:off x="4562611" y="595169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 smtClean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579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31628359"/>
              </p:ext>
            </p:extLst>
          </p:nvPr>
        </p:nvGraphicFramePr>
        <p:xfrm>
          <a:off x="0" y="2057400"/>
          <a:ext cx="12015216" cy="466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 smtClean="0"/>
              <a:t>Contributions: 2/2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72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/>
              <a:t>Negative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Sampling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89</a:t>
            </a:fld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390900" y="2362200"/>
            <a:ext cx="2667000" cy="609600"/>
          </a:xfrm>
          <a:prstGeom prst="roundRect">
            <a:avLst/>
          </a:prstGeom>
          <a:noFill/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7566" y="2441917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1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err="1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436034" y="2441917"/>
            <a:ext cx="997634" cy="457200"/>
          </a:xfrm>
          <a:prstGeom prst="ellipse">
            <a:avLst/>
          </a:prstGeom>
          <a:ln w="34925">
            <a:solidFill>
              <a:srgbClr val="F82A7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F82A7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t-1</a:t>
            </a:r>
            <a:endParaRPr lang="en-US" b="1" i="1" baseline="-25000" dirty="0">
              <a:solidFill>
                <a:srgbClr val="F82A71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95268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58332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</a:t>
            </a:r>
            <a:r>
              <a:rPr lang="en-US" sz="1400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+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4501" y="2438400"/>
            <a:ext cx="997634" cy="457200"/>
          </a:xfrm>
          <a:prstGeom prst="ellipse">
            <a:avLst/>
          </a:prstGeom>
          <a:ln w="3492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</a:t>
            </a:r>
            <a:r>
              <a:rPr lang="en-US" b="1" i="1" baseline="-25000" dirty="0" smtClean="0">
                <a:solidFill>
                  <a:srgbClr val="00B0F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t-3</a:t>
            </a:r>
            <a:endParaRPr lang="en-US" b="1" i="1" baseline="-25000" dirty="0">
              <a:solidFill>
                <a:srgbClr val="00B0F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74172" y="356449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tCRP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17071" y="3564492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77000" y="3564492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Negative Sampling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063674"/>
            <a:ext cx="5507860" cy="39341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784973" y="5113426"/>
            <a:ext cx="5181287" cy="510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Optimization: Posterior-Sampling EM</a:t>
            </a:r>
          </a:p>
        </p:txBody>
      </p:sp>
    </p:spTree>
    <p:extLst>
      <p:ext uri="{BB962C8B-B14F-4D97-AF65-F5344CB8AC3E}">
        <p14:creationId xmlns:p14="http://schemas.microsoft.com/office/powerpoint/2010/main" val="78761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/>
      <p:bldP spid="28" grpId="0"/>
      <p:bldP spid="30" grpId="0"/>
      <p:bldP spid="4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514441" y="6382287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Cooling</a:t>
            </a:r>
            <a:endParaRPr lang="en-US" sz="2000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554" y="4207564"/>
            <a:ext cx="3542796" cy="1096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PLANS: Ingredient </a:t>
            </a:r>
            <a:r>
              <a:rPr lang="en-US" dirty="0" smtClean="0"/>
              <a:t>3</a:t>
            </a:r>
            <a:br>
              <a:rPr lang="en-US" dirty="0" smtClean="0"/>
            </a:br>
            <a:r>
              <a:rPr lang="en-US" dirty="0" smtClean="0"/>
              <a:t>Simulated Annealing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77328"/>
          </a:xfrm>
        </p:spPr>
        <p:txBody>
          <a:bodyPr/>
          <a:lstStyle/>
          <a:p>
            <a:r>
              <a:rPr lang="en-US" dirty="0" smtClean="0"/>
              <a:t>Simulated Annealing (SA) </a:t>
            </a:r>
            <a:r>
              <a:rPr lang="en-US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for PLANS</a:t>
            </a:r>
            <a:r>
              <a:rPr lang="en-US" dirty="0" smtClean="0"/>
              <a:t>:</a:t>
            </a:r>
          </a:p>
          <a:p>
            <a:pPr lvl="1"/>
            <a:r>
              <a:rPr lang="en-US" b="1" i="1" dirty="0" smtClean="0">
                <a:solidFill>
                  <a:srgbClr val="F82A71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b="1" i="1" dirty="0">
                <a:solidFill>
                  <a:srgbClr val="F82A71"/>
                </a:solidFill>
              </a:rPr>
              <a:t>stochastic</a:t>
            </a:r>
            <a:r>
              <a:rPr lang="en-US" dirty="0"/>
              <a:t> behavior of sampling </a:t>
            </a:r>
            <a:r>
              <a:rPr lang="en-US" dirty="0" smtClean="0"/>
              <a:t>towards the end of training</a:t>
            </a:r>
          </a:p>
          <a:p>
            <a:pPr lvl="1"/>
            <a:r>
              <a:rPr lang="en-US" b="1" i="1" dirty="0" smtClean="0">
                <a:solidFill>
                  <a:srgbClr val="F82A71"/>
                </a:solidFill>
              </a:rPr>
              <a:t>Stabilizes</a:t>
            </a:r>
            <a:r>
              <a:rPr lang="en-US" b="1" i="1" dirty="0" smtClean="0"/>
              <a:t> </a:t>
            </a:r>
            <a:r>
              <a:rPr lang="en-US" dirty="0" smtClean="0"/>
              <a:t>the phrase set, but continues optimizing the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90</a:t>
            </a:fld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38200" y="3882702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 Allocation without SA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2805" y="3375349"/>
            <a:ext cx="883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Example: </a:t>
            </a:r>
            <a:r>
              <a:rPr lang="en-US" sz="2400" dirty="0" smtClean="0"/>
              <a:t>    “</a:t>
            </a:r>
            <a:r>
              <a:rPr lang="en-US" sz="24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solve the </a:t>
            </a:r>
            <a:r>
              <a:rPr lang="en-US" sz="2400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phrasal</a:t>
            </a:r>
            <a:r>
              <a:rPr lang="en-US" sz="2400" i="1" u="sng" dirty="0" smtClean="0">
                <a:latin typeface="Latin Modern Roman 10" charset="0"/>
                <a:ea typeface="Latin Modern Roman 10" charset="0"/>
                <a:cs typeface="Latin Modern Roman 10" charset="0"/>
              </a:rPr>
              <a:t> allocation problem with PLANS</a:t>
            </a:r>
            <a:r>
              <a:rPr lang="en-US" sz="2400" i="1" dirty="0" smtClean="0">
                <a:latin typeface="Latin Modern Roman 10" charset="0"/>
                <a:ea typeface="Latin Modern Roman 10" charset="0"/>
                <a:cs typeface="Latin Modern Roman 10" charset="0"/>
              </a:rPr>
              <a:t> 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962750" y="3882702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SA with temperature T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061326419"/>
              </p:ext>
            </p:extLst>
          </p:nvPr>
        </p:nvGraphicFramePr>
        <p:xfrm>
          <a:off x="1193800" y="5084999"/>
          <a:ext cx="1574799" cy="146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625973" y="608442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T=1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590800" y="5084999"/>
            <a:ext cx="1574799" cy="1468201"/>
            <a:chOff x="3937000" y="5084999"/>
            <a:chExt cx="1574799" cy="1468201"/>
          </a:xfrm>
        </p:grpSpPr>
        <p:graphicFrame>
          <p:nvGraphicFramePr>
            <p:cNvPr id="31" name="Chart 30"/>
            <p:cNvGraphicFramePr/>
            <p:nvPr>
              <p:extLst>
                <p:ext uri="{D42A27DB-BD31-4B8C-83A1-F6EECF244321}">
                  <p14:modId xmlns:p14="http://schemas.microsoft.com/office/powerpoint/2010/main" val="1387584725"/>
                </p:ext>
              </p:extLst>
            </p:nvPr>
          </p:nvGraphicFramePr>
          <p:xfrm>
            <a:off x="3937000" y="5084999"/>
            <a:ext cx="1574799" cy="1468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3" name="TextBox 32"/>
            <p:cNvSpPr txBox="1"/>
            <p:nvPr/>
          </p:nvSpPr>
          <p:spPr>
            <a:xfrm>
              <a:off x="4260169" y="6081549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T=0.5</a:t>
              </a:r>
              <a:endParaRPr lang="en-US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83024" y="5082119"/>
            <a:ext cx="1574799" cy="1468201"/>
            <a:chOff x="6680198" y="5084999"/>
            <a:chExt cx="1574799" cy="1468201"/>
          </a:xfrm>
        </p:grpSpPr>
        <p:graphicFrame>
          <p:nvGraphicFramePr>
            <p:cNvPr id="34" name="Chart 33"/>
            <p:cNvGraphicFramePr/>
            <p:nvPr>
              <p:extLst>
                <p:ext uri="{D42A27DB-BD31-4B8C-83A1-F6EECF244321}">
                  <p14:modId xmlns:p14="http://schemas.microsoft.com/office/powerpoint/2010/main" val="152427089"/>
                </p:ext>
              </p:extLst>
            </p:nvPr>
          </p:nvGraphicFramePr>
          <p:xfrm>
            <a:off x="6680198" y="5084999"/>
            <a:ext cx="1574799" cy="1468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5" name="TextBox 34"/>
            <p:cNvSpPr txBox="1"/>
            <p:nvPr/>
          </p:nvSpPr>
          <p:spPr>
            <a:xfrm>
              <a:off x="7003367" y="6081549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T=0.2</a:t>
              </a:r>
              <a:endParaRPr lang="en-US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59401" y="5082119"/>
            <a:ext cx="1574799" cy="1468201"/>
            <a:chOff x="9423396" y="5082119"/>
            <a:chExt cx="1574799" cy="1468201"/>
          </a:xfrm>
        </p:grpSpPr>
        <p:graphicFrame>
          <p:nvGraphicFramePr>
            <p:cNvPr id="36" name="Chart 35"/>
            <p:cNvGraphicFramePr/>
            <p:nvPr>
              <p:extLst>
                <p:ext uri="{D42A27DB-BD31-4B8C-83A1-F6EECF244321}">
                  <p14:modId xmlns:p14="http://schemas.microsoft.com/office/powerpoint/2010/main" val="563705103"/>
                </p:ext>
              </p:extLst>
            </p:nvPr>
          </p:nvGraphicFramePr>
          <p:xfrm>
            <a:off x="9423396" y="5082119"/>
            <a:ext cx="1574799" cy="1468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37" name="TextBox 36"/>
            <p:cNvSpPr txBox="1"/>
            <p:nvPr/>
          </p:nvSpPr>
          <p:spPr>
            <a:xfrm>
              <a:off x="9746565" y="6081549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rgbClr val="C00000"/>
                  </a:solidFill>
                  <a:latin typeface="Latin Modern Roman 10" charset="0"/>
                  <a:ea typeface="Latin Modern Roman 10" charset="0"/>
                  <a:cs typeface="Latin Modern Roman 10" charset="0"/>
                </a:rPr>
                <a:t>T=0.1</a:t>
              </a:r>
              <a:endParaRPr lang="en-US" b="1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630" y="4245414"/>
            <a:ext cx="3398536" cy="10911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625973" y="6448001"/>
            <a:ext cx="5079627" cy="288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118971" y="4880674"/>
            <a:ext cx="1731132" cy="1328023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smtClean="0">
                <a:solidFill>
                  <a:srgbClr val="C00000"/>
                </a:solidFill>
              </a:rPr>
              <a:t>Geometric Cooling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Schedule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091508" y="5271587"/>
            <a:ext cx="3405408" cy="1612395"/>
            <a:chOff x="7091508" y="5271587"/>
            <a:chExt cx="3405408" cy="161239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0571" y="5271587"/>
              <a:ext cx="2377829" cy="161239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091508" y="5373751"/>
              <a:ext cx="680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Latin Modern Roman 10" charset="0"/>
                  <a:ea typeface="Latin Modern Roman 10" charset="0"/>
                  <a:cs typeface="Latin Modern Roman 10" charset="0"/>
                </a:rPr>
                <a:t>temp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961192" y="649210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latin typeface="Latin Modern Roman 10" charset="0"/>
                  <a:ea typeface="Latin Modern Roman 10" charset="0"/>
                  <a:cs typeface="Latin Modern Roman 10" charset="0"/>
                </a:rPr>
                <a:t>iter</a:t>
              </a:r>
              <a:endParaRPr lang="en-US" i="1" dirty="0">
                <a:latin typeface="Latin Modern Roman 10" charset="0"/>
                <a:ea typeface="Latin Modern Roman 10" charset="0"/>
                <a:cs typeface="Latin Modern Roman 1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63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11" grpId="0"/>
      <p:bldP spid="26" grpId="0"/>
      <p:bldGraphic spid="18" grpId="0">
        <p:bldAsOne/>
      </p:bldGraphic>
      <p:bldP spid="20" grpId="0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Multithread Implementation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Hogwild</a:t>
            </a:r>
            <a:r>
              <a:rPr lang="en-US" dirty="0"/>
              <a:t> training: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91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267200" y="2439194"/>
            <a:ext cx="3657600" cy="26852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77472" y="1539656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Parameters in Memory,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Shared by Threads 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Example: </a:t>
            </a:r>
            <a:r>
              <a:rPr lang="en-US" dirty="0" err="1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Embeddings</a:t>
            </a:r>
            <a:r>
              <a:rPr lang="en-US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of words/phrases</a:t>
            </a:r>
          </a:p>
          <a:p>
            <a:pPr algn="ctr"/>
            <a:endParaRPr lang="en-US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876800" y="2743200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76800" y="3048000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76800" y="3352800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6800" y="3920886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876800" y="4149486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876800" y="4378086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400000">
            <a:off x="6036516" y="3099720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6600" dirty="0" smtClean="0"/>
              <a:t>…</a:t>
            </a:r>
            <a:endParaRPr lang="en-US" sz="6600" dirty="0"/>
          </a:p>
        </p:txBody>
      </p:sp>
      <p:sp>
        <p:nvSpPr>
          <p:cNvPr id="19" name="TextBox 18"/>
          <p:cNvSpPr txBox="1"/>
          <p:nvPr/>
        </p:nvSpPr>
        <p:spPr>
          <a:xfrm rot="5400000">
            <a:off x="6036515" y="4202001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6600" dirty="0" smtClean="0"/>
              <a:t>…</a:t>
            </a:r>
            <a:endParaRPr lang="en-US" sz="6600" dirty="0"/>
          </a:p>
        </p:txBody>
      </p:sp>
      <p:sp>
        <p:nvSpPr>
          <p:cNvPr id="21" name="Snip Same Side Corner Rectangle 20"/>
          <p:cNvSpPr/>
          <p:nvPr/>
        </p:nvSpPr>
        <p:spPr>
          <a:xfrm>
            <a:off x="990600" y="2549882"/>
            <a:ext cx="1295400" cy="38020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Trainer 1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38200" y="5638800"/>
            <a:ext cx="10820400" cy="0"/>
          </a:xfrm>
          <a:prstGeom prst="straightConnector1">
            <a:avLst/>
          </a:prstGeom>
          <a:ln w="19050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ctagon 24"/>
          <p:cNvSpPr/>
          <p:nvPr/>
        </p:nvSpPr>
        <p:spPr>
          <a:xfrm>
            <a:off x="1295400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ctagon 25"/>
          <p:cNvSpPr/>
          <p:nvPr/>
        </p:nvSpPr>
        <p:spPr>
          <a:xfrm>
            <a:off x="2479464" y="5458086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ctagon 26"/>
          <p:cNvSpPr/>
          <p:nvPr/>
        </p:nvSpPr>
        <p:spPr>
          <a:xfrm>
            <a:off x="3862704" y="5458088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ctagon 27"/>
          <p:cNvSpPr/>
          <p:nvPr/>
        </p:nvSpPr>
        <p:spPr>
          <a:xfrm>
            <a:off x="5046768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ctagon 28"/>
          <p:cNvSpPr/>
          <p:nvPr/>
        </p:nvSpPr>
        <p:spPr>
          <a:xfrm>
            <a:off x="6460764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ctagon 29"/>
          <p:cNvSpPr/>
          <p:nvPr/>
        </p:nvSpPr>
        <p:spPr>
          <a:xfrm>
            <a:off x="7644828" y="5458086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ctagon 30"/>
          <p:cNvSpPr/>
          <p:nvPr/>
        </p:nvSpPr>
        <p:spPr>
          <a:xfrm>
            <a:off x="9044304" y="5458088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ctagon 31"/>
          <p:cNvSpPr/>
          <p:nvPr/>
        </p:nvSpPr>
        <p:spPr>
          <a:xfrm>
            <a:off x="10228368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228368" y="5885950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Data Stream</a:t>
            </a:r>
            <a:endParaRPr lang="en-US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Up-Down Arrow 33"/>
          <p:cNvSpPr/>
          <p:nvPr/>
        </p:nvSpPr>
        <p:spPr>
          <a:xfrm>
            <a:off x="1569636" y="3048000"/>
            <a:ext cx="146304" cy="2343651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092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nip Same Side Corner Rectangle 34"/>
          <p:cNvSpPr/>
          <p:nvPr/>
        </p:nvSpPr>
        <p:spPr>
          <a:xfrm>
            <a:off x="2171701" y="3959383"/>
            <a:ext cx="1295400" cy="38020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Trainer 2</a:t>
            </a:r>
            <a:endParaRPr lang="en-US" dirty="0"/>
          </a:p>
        </p:txBody>
      </p:sp>
      <p:sp>
        <p:nvSpPr>
          <p:cNvPr id="36" name="Up-Down Arrow 35"/>
          <p:cNvSpPr/>
          <p:nvPr/>
        </p:nvSpPr>
        <p:spPr>
          <a:xfrm>
            <a:off x="2746249" y="4474526"/>
            <a:ext cx="146304" cy="914400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0922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-Down Arrow 36"/>
          <p:cNvSpPr/>
          <p:nvPr/>
        </p:nvSpPr>
        <p:spPr>
          <a:xfrm rot="16200000">
            <a:off x="3525815" y="1581026"/>
            <a:ext cx="146304" cy="2321134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-Down Arrow 37"/>
          <p:cNvSpPr/>
          <p:nvPr/>
        </p:nvSpPr>
        <p:spPr>
          <a:xfrm rot="16200000">
            <a:off x="4078985" y="3530743"/>
            <a:ext cx="146304" cy="1214794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-Down Arrow 38"/>
          <p:cNvSpPr/>
          <p:nvPr/>
        </p:nvSpPr>
        <p:spPr>
          <a:xfrm rot="16200000">
            <a:off x="8019893" y="3834965"/>
            <a:ext cx="146304" cy="1108433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nip Same Side Corner Rectangle 39"/>
          <p:cNvSpPr/>
          <p:nvPr/>
        </p:nvSpPr>
        <p:spPr>
          <a:xfrm>
            <a:off x="8739504" y="4174025"/>
            <a:ext cx="1295400" cy="38020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Trainer 3</a:t>
            </a:r>
            <a:endParaRPr lang="en-US" dirty="0"/>
          </a:p>
        </p:txBody>
      </p:sp>
      <p:sp>
        <p:nvSpPr>
          <p:cNvPr id="41" name="Up-Down Arrow 40"/>
          <p:cNvSpPr/>
          <p:nvPr/>
        </p:nvSpPr>
        <p:spPr>
          <a:xfrm>
            <a:off x="9314052" y="4707667"/>
            <a:ext cx="146304" cy="685800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0922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976818" y="6120841"/>
            <a:ext cx="634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No racing when threads update different parameters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5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Multithread Implementation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Hogwild</a:t>
            </a:r>
            <a:r>
              <a:rPr lang="en-US" dirty="0" smtClean="0"/>
              <a:t> training: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92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267200" y="2439194"/>
            <a:ext cx="3657600" cy="26852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77472" y="1539656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Parameters in Memory,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Shared by Threads 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Example: </a:t>
            </a:r>
            <a:r>
              <a:rPr lang="en-US" dirty="0" err="1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Embeddings</a:t>
            </a:r>
            <a:r>
              <a:rPr lang="en-US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of words/phrases</a:t>
            </a:r>
          </a:p>
          <a:p>
            <a:pPr algn="ctr"/>
            <a:endParaRPr lang="en-US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876800" y="2743200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76800" y="3048000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76800" y="3352800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6800" y="3920886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876800" y="4149486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876800" y="4378086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400000">
            <a:off x="6036516" y="3099720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6600" dirty="0" smtClean="0"/>
              <a:t>…</a:t>
            </a:r>
            <a:endParaRPr lang="en-US" sz="6600" dirty="0"/>
          </a:p>
        </p:txBody>
      </p:sp>
      <p:sp>
        <p:nvSpPr>
          <p:cNvPr id="19" name="TextBox 18"/>
          <p:cNvSpPr txBox="1"/>
          <p:nvPr/>
        </p:nvSpPr>
        <p:spPr>
          <a:xfrm rot="5400000">
            <a:off x="6036515" y="4202001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6600" dirty="0" smtClean="0"/>
              <a:t>…</a:t>
            </a:r>
            <a:endParaRPr lang="en-US" sz="6600" dirty="0"/>
          </a:p>
        </p:txBody>
      </p:sp>
      <p:sp>
        <p:nvSpPr>
          <p:cNvPr id="21" name="Snip Same Side Corner Rectangle 20"/>
          <p:cNvSpPr/>
          <p:nvPr/>
        </p:nvSpPr>
        <p:spPr>
          <a:xfrm>
            <a:off x="990600" y="2549882"/>
            <a:ext cx="1295400" cy="38020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Trainer 1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38200" y="5638800"/>
            <a:ext cx="10820400" cy="0"/>
          </a:xfrm>
          <a:prstGeom prst="straightConnector1">
            <a:avLst/>
          </a:prstGeom>
          <a:ln w="19050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ctagon 24"/>
          <p:cNvSpPr/>
          <p:nvPr/>
        </p:nvSpPr>
        <p:spPr>
          <a:xfrm>
            <a:off x="1295400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ctagon 25"/>
          <p:cNvSpPr/>
          <p:nvPr/>
        </p:nvSpPr>
        <p:spPr>
          <a:xfrm>
            <a:off x="2479464" y="5458086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ctagon 26"/>
          <p:cNvSpPr/>
          <p:nvPr/>
        </p:nvSpPr>
        <p:spPr>
          <a:xfrm>
            <a:off x="3862704" y="5458088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ctagon 27"/>
          <p:cNvSpPr/>
          <p:nvPr/>
        </p:nvSpPr>
        <p:spPr>
          <a:xfrm>
            <a:off x="5046768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ctagon 28"/>
          <p:cNvSpPr/>
          <p:nvPr/>
        </p:nvSpPr>
        <p:spPr>
          <a:xfrm>
            <a:off x="6460764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ctagon 29"/>
          <p:cNvSpPr/>
          <p:nvPr/>
        </p:nvSpPr>
        <p:spPr>
          <a:xfrm>
            <a:off x="7644828" y="5458086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ctagon 30"/>
          <p:cNvSpPr/>
          <p:nvPr/>
        </p:nvSpPr>
        <p:spPr>
          <a:xfrm>
            <a:off x="9044304" y="5458088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ctagon 31"/>
          <p:cNvSpPr/>
          <p:nvPr/>
        </p:nvSpPr>
        <p:spPr>
          <a:xfrm>
            <a:off x="10228368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228368" y="5885950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Data Stream</a:t>
            </a:r>
            <a:endParaRPr lang="en-US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Up-Down Arrow 33"/>
          <p:cNvSpPr/>
          <p:nvPr/>
        </p:nvSpPr>
        <p:spPr>
          <a:xfrm>
            <a:off x="1569636" y="3048000"/>
            <a:ext cx="146304" cy="2343651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092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nip Same Side Corner Rectangle 34"/>
          <p:cNvSpPr/>
          <p:nvPr/>
        </p:nvSpPr>
        <p:spPr>
          <a:xfrm>
            <a:off x="2171701" y="3959383"/>
            <a:ext cx="1295400" cy="38020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Trainer 2</a:t>
            </a:r>
            <a:endParaRPr lang="en-US" dirty="0"/>
          </a:p>
        </p:txBody>
      </p:sp>
      <p:sp>
        <p:nvSpPr>
          <p:cNvPr id="36" name="Up-Down Arrow 35"/>
          <p:cNvSpPr/>
          <p:nvPr/>
        </p:nvSpPr>
        <p:spPr>
          <a:xfrm>
            <a:off x="2746249" y="4474526"/>
            <a:ext cx="146304" cy="914400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0922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-Down Arrow 36"/>
          <p:cNvSpPr/>
          <p:nvPr/>
        </p:nvSpPr>
        <p:spPr>
          <a:xfrm rot="16200000">
            <a:off x="3525815" y="1581026"/>
            <a:ext cx="146304" cy="2321134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82A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-Down Arrow 37"/>
          <p:cNvSpPr/>
          <p:nvPr/>
        </p:nvSpPr>
        <p:spPr>
          <a:xfrm rot="16200000">
            <a:off x="4078985" y="3530743"/>
            <a:ext cx="146304" cy="1214794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-Down Arrow 38"/>
          <p:cNvSpPr/>
          <p:nvPr/>
        </p:nvSpPr>
        <p:spPr>
          <a:xfrm rot="16200000">
            <a:off x="8019893" y="3834965"/>
            <a:ext cx="146304" cy="1108433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nip Same Side Corner Rectangle 39"/>
          <p:cNvSpPr/>
          <p:nvPr/>
        </p:nvSpPr>
        <p:spPr>
          <a:xfrm>
            <a:off x="8739504" y="4174025"/>
            <a:ext cx="1295400" cy="38020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Trainer 3</a:t>
            </a:r>
            <a:endParaRPr lang="en-US" dirty="0"/>
          </a:p>
        </p:txBody>
      </p:sp>
      <p:sp>
        <p:nvSpPr>
          <p:cNvPr id="41" name="Up-Down Arrow 40"/>
          <p:cNvSpPr/>
          <p:nvPr/>
        </p:nvSpPr>
        <p:spPr>
          <a:xfrm>
            <a:off x="9314052" y="4707667"/>
            <a:ext cx="146304" cy="685800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0922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502339" y="6120202"/>
            <a:ext cx="518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When racing, only partial parameters are </a:t>
            </a:r>
          </a:p>
          <a:p>
            <a:pPr algn="ctr"/>
            <a:r>
              <a:rPr lang="en-US" b="1" i="1" u="sng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affected by a small amount</a:t>
            </a:r>
            <a:endParaRPr lang="en-US" b="1" i="1" u="sng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43" name="Snip Same Side Corner Rectangle 42"/>
          <p:cNvSpPr/>
          <p:nvPr/>
        </p:nvSpPr>
        <p:spPr>
          <a:xfrm>
            <a:off x="9923568" y="2549119"/>
            <a:ext cx="1295400" cy="38020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Trainer 4</a:t>
            </a:r>
            <a:endParaRPr lang="en-US" dirty="0"/>
          </a:p>
        </p:txBody>
      </p:sp>
      <p:sp>
        <p:nvSpPr>
          <p:cNvPr id="44" name="Up-Down Arrow 43"/>
          <p:cNvSpPr/>
          <p:nvPr/>
        </p:nvSpPr>
        <p:spPr>
          <a:xfrm>
            <a:off x="10498116" y="3043858"/>
            <a:ext cx="146304" cy="2343651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092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-Down Arrow 44"/>
          <p:cNvSpPr/>
          <p:nvPr/>
        </p:nvSpPr>
        <p:spPr>
          <a:xfrm rot="16200000">
            <a:off x="8626243" y="1599025"/>
            <a:ext cx="146304" cy="2321134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82A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75728" y="2365633"/>
            <a:ext cx="198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radient * step size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799903" y="2372261"/>
            <a:ext cx="198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</a:t>
            </a:r>
            <a:r>
              <a:rPr lang="en-US" smtClean="0"/>
              <a:t>radient * step size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4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Multithread Implementation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Hogwild</a:t>
            </a:r>
            <a:r>
              <a:rPr lang="en-US" dirty="0" smtClean="0"/>
              <a:t> training: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93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267200" y="2439194"/>
            <a:ext cx="3657600" cy="26852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77472" y="1539656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Parameters in Memory, 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Shared by Threads 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Example: </a:t>
            </a:r>
            <a:r>
              <a:rPr lang="en-US" dirty="0" err="1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Embeddings</a:t>
            </a:r>
            <a:r>
              <a:rPr lang="en-US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 of words/phrases</a:t>
            </a:r>
          </a:p>
          <a:p>
            <a:pPr algn="ctr"/>
            <a:endParaRPr lang="en-US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876800" y="2743200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76800" y="3048000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76800" y="3352800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6800" y="3920886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876800" y="4149486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876800" y="4378086"/>
            <a:ext cx="2545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400000">
            <a:off x="6036516" y="3099720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6600" dirty="0" smtClean="0"/>
              <a:t>…</a:t>
            </a:r>
            <a:endParaRPr lang="en-US" sz="6600" dirty="0"/>
          </a:p>
        </p:txBody>
      </p:sp>
      <p:sp>
        <p:nvSpPr>
          <p:cNvPr id="19" name="TextBox 18"/>
          <p:cNvSpPr txBox="1"/>
          <p:nvPr/>
        </p:nvSpPr>
        <p:spPr>
          <a:xfrm rot="5400000">
            <a:off x="6036515" y="4202001"/>
            <a:ext cx="7697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6600" dirty="0" smtClean="0"/>
              <a:t>…</a:t>
            </a:r>
            <a:endParaRPr lang="en-US" sz="6600" dirty="0"/>
          </a:p>
        </p:txBody>
      </p:sp>
      <p:sp>
        <p:nvSpPr>
          <p:cNvPr id="21" name="Snip Same Side Corner Rectangle 20"/>
          <p:cNvSpPr/>
          <p:nvPr/>
        </p:nvSpPr>
        <p:spPr>
          <a:xfrm>
            <a:off x="990600" y="2549882"/>
            <a:ext cx="1295400" cy="38020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Trainer 1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38200" y="5638800"/>
            <a:ext cx="10820400" cy="0"/>
          </a:xfrm>
          <a:prstGeom prst="straightConnector1">
            <a:avLst/>
          </a:prstGeom>
          <a:ln w="19050">
            <a:solidFill>
              <a:srgbClr val="F82A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ctagon 24"/>
          <p:cNvSpPr/>
          <p:nvPr/>
        </p:nvSpPr>
        <p:spPr>
          <a:xfrm>
            <a:off x="1295400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ctagon 25"/>
          <p:cNvSpPr/>
          <p:nvPr/>
        </p:nvSpPr>
        <p:spPr>
          <a:xfrm>
            <a:off x="2479464" y="5458086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ctagon 26"/>
          <p:cNvSpPr/>
          <p:nvPr/>
        </p:nvSpPr>
        <p:spPr>
          <a:xfrm>
            <a:off x="3862704" y="5458088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ctagon 27"/>
          <p:cNvSpPr/>
          <p:nvPr/>
        </p:nvSpPr>
        <p:spPr>
          <a:xfrm>
            <a:off x="5046768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ctagon 28"/>
          <p:cNvSpPr/>
          <p:nvPr/>
        </p:nvSpPr>
        <p:spPr>
          <a:xfrm>
            <a:off x="6460764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ctagon 29"/>
          <p:cNvSpPr/>
          <p:nvPr/>
        </p:nvSpPr>
        <p:spPr>
          <a:xfrm>
            <a:off x="7644828" y="5458086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ctagon 30"/>
          <p:cNvSpPr/>
          <p:nvPr/>
        </p:nvSpPr>
        <p:spPr>
          <a:xfrm>
            <a:off x="9044304" y="5458088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ctagon 31"/>
          <p:cNvSpPr/>
          <p:nvPr/>
        </p:nvSpPr>
        <p:spPr>
          <a:xfrm>
            <a:off x="10228368" y="5458087"/>
            <a:ext cx="685800" cy="361425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228368" y="5885950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Data Stream</a:t>
            </a:r>
            <a:endParaRPr lang="en-US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34" name="Up-Down Arrow 33"/>
          <p:cNvSpPr/>
          <p:nvPr/>
        </p:nvSpPr>
        <p:spPr>
          <a:xfrm>
            <a:off x="1569636" y="3048000"/>
            <a:ext cx="146304" cy="2343651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092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nip Same Side Corner Rectangle 34"/>
          <p:cNvSpPr/>
          <p:nvPr/>
        </p:nvSpPr>
        <p:spPr>
          <a:xfrm>
            <a:off x="2171701" y="3959383"/>
            <a:ext cx="1295400" cy="38020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Trainer 2</a:t>
            </a:r>
            <a:endParaRPr lang="en-US" dirty="0"/>
          </a:p>
        </p:txBody>
      </p:sp>
      <p:sp>
        <p:nvSpPr>
          <p:cNvPr id="36" name="Up-Down Arrow 35"/>
          <p:cNvSpPr/>
          <p:nvPr/>
        </p:nvSpPr>
        <p:spPr>
          <a:xfrm>
            <a:off x="2746249" y="4474526"/>
            <a:ext cx="146304" cy="914400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0922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-Down Arrow 36"/>
          <p:cNvSpPr/>
          <p:nvPr/>
        </p:nvSpPr>
        <p:spPr>
          <a:xfrm rot="16200000">
            <a:off x="3525815" y="1581026"/>
            <a:ext cx="146304" cy="2321134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82A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-Down Arrow 37"/>
          <p:cNvSpPr/>
          <p:nvPr/>
        </p:nvSpPr>
        <p:spPr>
          <a:xfrm rot="16200000">
            <a:off x="4078985" y="3530743"/>
            <a:ext cx="146304" cy="1214794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-Down Arrow 38"/>
          <p:cNvSpPr/>
          <p:nvPr/>
        </p:nvSpPr>
        <p:spPr>
          <a:xfrm rot="16200000">
            <a:off x="8019893" y="3834965"/>
            <a:ext cx="146304" cy="1108433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nip Same Side Corner Rectangle 39"/>
          <p:cNvSpPr/>
          <p:nvPr/>
        </p:nvSpPr>
        <p:spPr>
          <a:xfrm>
            <a:off x="8739504" y="4174025"/>
            <a:ext cx="1295400" cy="38020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Trainer 3</a:t>
            </a:r>
            <a:endParaRPr lang="en-US" dirty="0"/>
          </a:p>
        </p:txBody>
      </p:sp>
      <p:sp>
        <p:nvSpPr>
          <p:cNvPr id="41" name="Up-Down Arrow 40"/>
          <p:cNvSpPr/>
          <p:nvPr/>
        </p:nvSpPr>
        <p:spPr>
          <a:xfrm>
            <a:off x="9314052" y="4707667"/>
            <a:ext cx="146304" cy="685800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0922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787201" y="6144364"/>
            <a:ext cx="4724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82A71"/>
                </a:solidFill>
                <a:ea typeface="Latin Modern Roman 10" charset="0"/>
                <a:cs typeface="Latin Modern Roman 10" charset="0"/>
              </a:rPr>
              <a:t>Lock-Free Embedding Learning</a:t>
            </a:r>
            <a:endParaRPr lang="en-US" sz="2800" b="1" dirty="0">
              <a:solidFill>
                <a:srgbClr val="F82A71"/>
              </a:solidFill>
              <a:ea typeface="Latin Modern Roman 10" charset="0"/>
              <a:cs typeface="Latin Modern Roman 10" charset="0"/>
            </a:endParaRPr>
          </a:p>
        </p:txBody>
      </p:sp>
      <p:sp>
        <p:nvSpPr>
          <p:cNvPr id="43" name="Snip Same Side Corner Rectangle 42"/>
          <p:cNvSpPr/>
          <p:nvPr/>
        </p:nvSpPr>
        <p:spPr>
          <a:xfrm>
            <a:off x="9923568" y="2549119"/>
            <a:ext cx="1295400" cy="380206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Trainer 4</a:t>
            </a:r>
            <a:endParaRPr lang="en-US" dirty="0"/>
          </a:p>
        </p:txBody>
      </p:sp>
      <p:sp>
        <p:nvSpPr>
          <p:cNvPr id="44" name="Up-Down Arrow 43"/>
          <p:cNvSpPr/>
          <p:nvPr/>
        </p:nvSpPr>
        <p:spPr>
          <a:xfrm>
            <a:off x="10498116" y="3043858"/>
            <a:ext cx="146304" cy="2343651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0922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-Down Arrow 44"/>
          <p:cNvSpPr/>
          <p:nvPr/>
        </p:nvSpPr>
        <p:spPr>
          <a:xfrm rot="16200000">
            <a:off x="8626243" y="1599025"/>
            <a:ext cx="146304" cy="2321134"/>
          </a:xfrm>
          <a:prstGeom prst="upDownArrow">
            <a:avLst>
              <a:gd name="adj1" fmla="val 50000"/>
              <a:gd name="adj2" fmla="val 97967"/>
            </a:avLst>
          </a:prstGeom>
          <a:solidFill>
            <a:srgbClr val="F82A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575728" y="2365633"/>
            <a:ext cx="198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radient * step size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799903" y="2372261"/>
            <a:ext cx="198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</a:t>
            </a:r>
            <a:r>
              <a:rPr lang="en-US" smtClean="0"/>
              <a:t>radient * step size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PLANS: Multithread Implementation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Minimal-Lock for Adding New Tables in </a:t>
            </a:r>
            <a:r>
              <a:rPr lang="en-US" dirty="0" err="1" smtClean="0"/>
              <a:t>tCRP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362200"/>
            <a:ext cx="4124411" cy="35099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68892" y="584337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“head”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list</a:t>
            </a:r>
            <a:endParaRPr lang="en-US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8981" y="3048000"/>
            <a:ext cx="808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ash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values</a:t>
            </a:r>
            <a:endParaRPr lang="en-US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2393" y="5055067"/>
            <a:ext cx="845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“next”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list</a:t>
            </a:r>
            <a:endParaRPr lang="en-US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20384" y="2286000"/>
            <a:ext cx="60716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restaurant is stored as a Hash-Table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When two threads add item </a:t>
            </a:r>
            <a:r>
              <a:rPr lang="en-US" sz="2400" i="1" dirty="0" err="1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i</a:t>
            </a:r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, j </a:t>
            </a:r>
            <a:r>
              <a:rPr lang="en-US" sz="2400" dirty="0" smtClean="0"/>
              <a:t>with hash </a:t>
            </a:r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</a:p>
          <a:p>
            <a:pPr marL="285750" indent="-285750">
              <a:buFont typeface="Arial" charset="0"/>
              <a:buChar char="•"/>
            </a:pP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i="1" dirty="0" smtClean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i="1" dirty="0" smtClean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err="1"/>
              <a:t>Mutex</a:t>
            </a:r>
            <a:r>
              <a:rPr lang="en-US" sz="2400" dirty="0"/>
              <a:t>-lock for each hash value</a:t>
            </a:r>
            <a:r>
              <a:rPr lang="en-US" sz="2400" dirty="0" smtClean="0"/>
              <a:t>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Lock </a:t>
            </a:r>
            <a:r>
              <a:rPr lang="en-US" sz="2400" i="1" dirty="0" smtClean="0">
                <a:solidFill>
                  <a:srgbClr val="C00000"/>
                </a:solidFill>
              </a:rPr>
              <a:t>only</a:t>
            </a:r>
            <a:r>
              <a:rPr lang="en-US" sz="2400" dirty="0" smtClean="0"/>
              <a:t> when two threads trying to add tables of the same hash value </a:t>
            </a:r>
            <a:r>
              <a:rPr lang="en-US" sz="2400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No lock when adding to different </a:t>
            </a:r>
            <a:r>
              <a:rPr lang="en-US" sz="2400" i="1" dirty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h</a:t>
            </a: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057" y="3145672"/>
            <a:ext cx="4673600" cy="762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42440" y="3946704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Racing will break the head/next links</a:t>
            </a:r>
            <a:endParaRPr lang="en-US" b="1" i="1" dirty="0">
              <a:solidFill>
                <a:srgbClr val="C00000"/>
              </a:solidFill>
              <a:latin typeface="Latin Modern Roman 10" charset="0"/>
              <a:ea typeface="Latin Modern Roman 10" charset="0"/>
              <a:cs typeface="Latin Modern Roman 10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601" y="2514600"/>
            <a:ext cx="114300" cy="114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773" y="2709203"/>
            <a:ext cx="114300" cy="114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906970"/>
            <a:ext cx="114300" cy="114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3108325"/>
            <a:ext cx="114300" cy="114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525" y="3326755"/>
            <a:ext cx="114300" cy="114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697" y="3521358"/>
            <a:ext cx="114300" cy="114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324" y="3719125"/>
            <a:ext cx="114300" cy="114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324" y="3920480"/>
            <a:ext cx="114300" cy="1143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751" y="4116830"/>
            <a:ext cx="114300" cy="114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923" y="4311433"/>
            <a:ext cx="114300" cy="1143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550" y="4509200"/>
            <a:ext cx="114300" cy="1143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550" y="4710555"/>
            <a:ext cx="1143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3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PLANS: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0" y="1825625"/>
            <a:ext cx="5638800" cy="4351338"/>
          </a:xfrm>
        </p:spPr>
        <p:txBody>
          <a:bodyPr>
            <a:normAutofit/>
          </a:bodyPr>
          <a:lstStyle/>
          <a:p>
            <a:r>
              <a:rPr lang="en-US" b="1" i="1" dirty="0" smtClean="0"/>
              <a:t>Phrasal Allocation:</a:t>
            </a:r>
          </a:p>
          <a:p>
            <a:pPr lvl="1"/>
            <a:r>
              <a:rPr lang="en-US" dirty="0" smtClean="0"/>
              <a:t>Baseline: PMI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Result: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4/3/17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31" y="4038600"/>
            <a:ext cx="3389389" cy="16339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650" y="2743200"/>
            <a:ext cx="3562350" cy="719489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172331" y="1831721"/>
            <a:ext cx="5638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Data: </a:t>
            </a:r>
            <a:r>
              <a:rPr lang="en-US" dirty="0" smtClean="0"/>
              <a:t>NY Times (1.35B Words)</a:t>
            </a:r>
          </a:p>
          <a:p>
            <a:r>
              <a:rPr lang="en-US" b="1" i="1" dirty="0" smtClean="0"/>
              <a:t>Single-term vocabulary: </a:t>
            </a:r>
            <a:r>
              <a:rPr lang="en-US" i="1" dirty="0" smtClean="0"/>
              <a:t>0.1 M</a:t>
            </a:r>
          </a:p>
          <a:p>
            <a:r>
              <a:rPr lang="en-US" b="1" i="1" dirty="0" smtClean="0"/>
              <a:t>Restaurant</a:t>
            </a:r>
            <a:r>
              <a:rPr lang="en-US" i="1" dirty="0" smtClean="0"/>
              <a:t>: </a:t>
            </a:r>
            <a:r>
              <a:rPr lang="en-US" dirty="0" smtClean="0"/>
              <a:t>Capacity = 1.5 M tables</a:t>
            </a:r>
          </a:p>
          <a:p>
            <a:r>
              <a:rPr lang="en-US" b="1" i="1" dirty="0" smtClean="0"/>
              <a:t>Environment:</a:t>
            </a:r>
          </a:p>
          <a:p>
            <a:pPr lvl="1"/>
            <a:r>
              <a:rPr lang="fi-FI" dirty="0" err="1" smtClean="0"/>
              <a:t>Xeon</a:t>
            </a:r>
            <a:r>
              <a:rPr lang="fi-FI" dirty="0" smtClean="0"/>
              <a:t> </a:t>
            </a:r>
            <a:r>
              <a:rPr lang="fi-FI" dirty="0"/>
              <a:t>E5-2678 v3 2.50GHz CPU</a:t>
            </a:r>
          </a:p>
          <a:p>
            <a:pPr lvl="1"/>
            <a:r>
              <a:rPr lang="en-US" dirty="0" smtClean="0"/>
              <a:t>48 Threads, 1 thread/core</a:t>
            </a:r>
          </a:p>
          <a:p>
            <a:pPr lvl="1"/>
            <a:r>
              <a:rPr lang="en-US" dirty="0" smtClean="0"/>
              <a:t>Memory Usage: 36G</a:t>
            </a:r>
          </a:p>
          <a:p>
            <a:r>
              <a:rPr lang="en-US" b="1" i="1" dirty="0" smtClean="0"/>
              <a:t>Training Time:</a:t>
            </a:r>
          </a:p>
          <a:p>
            <a:pPr lvl="1"/>
            <a:r>
              <a:rPr lang="en-US" dirty="0"/>
              <a:t> 2.28 </a:t>
            </a:r>
            <a:r>
              <a:rPr lang="en-US" dirty="0" smtClean="0"/>
              <a:t>M Words/Second</a:t>
            </a:r>
          </a:p>
          <a:p>
            <a:pPr lvl="1"/>
            <a:r>
              <a:rPr lang="en-US" dirty="0" smtClean="0"/>
              <a:t>~2.5 hours (20 epochs)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00400" cy="4351338"/>
          </a:xfrm>
        </p:spPr>
        <p:txBody>
          <a:bodyPr/>
          <a:lstStyle/>
          <a:p>
            <a:r>
              <a:rPr lang="en-US" b="1" i="1" dirty="0"/>
              <a:t>Phrasal </a:t>
            </a:r>
            <a:r>
              <a:rPr lang="en-US" b="1" i="1" dirty="0" smtClean="0"/>
              <a:t>Allocation Evaluation</a:t>
            </a:r>
          </a:p>
          <a:p>
            <a:endParaRPr lang="en-US" b="1" i="1" dirty="0"/>
          </a:p>
          <a:p>
            <a:pPr marL="0" indent="0">
              <a:buNone/>
            </a:pPr>
            <a:r>
              <a:rPr lang="en-US" sz="2000" b="1" i="1" dirty="0" smtClean="0"/>
              <a:t>Variable-length phrases</a:t>
            </a:r>
          </a:p>
          <a:p>
            <a:pPr marL="0" indent="0">
              <a:buNone/>
            </a:pPr>
            <a:r>
              <a:rPr lang="en-US" sz="2000" b="1" i="1" dirty="0" smtClean="0"/>
              <a:t>Non-decomposable phrases	</a:t>
            </a:r>
            <a:endParaRPr lang="en-US" b="1" i="1" dirty="0"/>
          </a:p>
          <a:p>
            <a:endParaRPr lang="en-US" b="1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523" y="0"/>
            <a:ext cx="8168201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05200" cy="4351338"/>
          </a:xfrm>
        </p:spPr>
        <p:txBody>
          <a:bodyPr>
            <a:normAutofit/>
          </a:bodyPr>
          <a:lstStyle/>
          <a:p>
            <a:r>
              <a:rPr lang="en-US" b="1" i="1" dirty="0"/>
              <a:t>Phrase Semantic </a:t>
            </a:r>
            <a:r>
              <a:rPr lang="en-US" b="1" i="1" dirty="0" smtClean="0"/>
              <a:t>Evaluation</a:t>
            </a:r>
          </a:p>
          <a:p>
            <a:endParaRPr lang="en-US" b="1" i="1" dirty="0"/>
          </a:p>
          <a:p>
            <a:pPr marL="0" indent="0">
              <a:buNone/>
            </a:pPr>
            <a:r>
              <a:rPr lang="en-US" sz="2000" b="1" i="1" dirty="0"/>
              <a:t>Nearest neighbor by cosine similarity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0"/>
            <a:ext cx="7437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PLANS: Evaluation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4/3/17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A2EC2-5615-DB43-9C31-AAE39F87398B}" type="slidenum">
              <a:rPr lang="en-US" smtClean="0"/>
              <a:t>98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955"/>
            <a:ext cx="12192000" cy="2176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3752365"/>
            <a:ext cx="1447800" cy="8281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8276" y="4908331"/>
            <a:ext cx="271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ctors, actress</a:t>
            </a:r>
          </a:p>
          <a:p>
            <a:r>
              <a:rPr lang="en-US" dirty="0" smtClean="0"/>
              <a:t>(co-starred, action-movies)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752365"/>
            <a:ext cx="832945" cy="8329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62600" y="4908330"/>
            <a:ext cx="238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Musicians, bands (rock)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8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14731</TotalTime>
  <Words>4975</Words>
  <Application>Microsoft Macintosh PowerPoint</Application>
  <PresentationFormat>Widescreen</PresentationFormat>
  <Paragraphs>1656</Paragraphs>
  <Slides>109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4" baseType="lpstr">
      <vt:lpstr>.AppleSystemUIFont</vt:lpstr>
      <vt:lpstr>Apple Chancery</vt:lpstr>
      <vt:lpstr>Calibri</vt:lpstr>
      <vt:lpstr>Calibri Light</vt:lpstr>
      <vt:lpstr>Cambria Math</vt:lpstr>
      <vt:lpstr>Copperplate</vt:lpstr>
      <vt:lpstr>Copperplate Gothic Bold</vt:lpstr>
      <vt:lpstr>DengXian</vt:lpstr>
      <vt:lpstr>Futura Medium</vt:lpstr>
      <vt:lpstr>Helvetica</vt:lpstr>
      <vt:lpstr>Latin Modern Roman 10</vt:lpstr>
      <vt:lpstr>Lucida Handwriting</vt:lpstr>
      <vt:lpstr>Mangal</vt:lpstr>
      <vt:lpstr>Arial</vt:lpstr>
      <vt:lpstr>Office Theme</vt:lpstr>
      <vt:lpstr>Probabilistic Latent Variable Models for Knowledge Discovery and Optimization</vt:lpstr>
      <vt:lpstr>PowerPoint Presentation</vt:lpstr>
      <vt:lpstr>An Era of Abundant Data</vt:lpstr>
      <vt:lpstr>PLVM – An Historical Account</vt:lpstr>
      <vt:lpstr>PLVM – An Historical Account</vt:lpstr>
      <vt:lpstr>PLVM – An Historical Account</vt:lpstr>
      <vt:lpstr>Why PLVM?</vt:lpstr>
      <vt:lpstr>PowerPoint Presentation</vt:lpstr>
      <vt:lpstr>PowerPoint Presentation</vt:lpstr>
      <vt:lpstr>PowerPoint Presentation</vt:lpstr>
      <vt:lpstr>The Evolution Graph</vt:lpstr>
      <vt:lpstr>Citation-LDA</vt:lpstr>
      <vt:lpstr>Discovering the Theme Evolution</vt:lpstr>
      <vt:lpstr>Citation-LDA: Summary  a General PLVM for Network Data</vt:lpstr>
      <vt:lpstr>PowerPoint Presentation</vt:lpstr>
      <vt:lpstr>Blind Men and The Elephant: Convert Ranking to Pairwise Preferences</vt:lpstr>
      <vt:lpstr>Blind Men and The Elephant: Convert Ranking to Pairwise Preferences</vt:lpstr>
      <vt:lpstr>Thurstonian Ranking Model (TRM): PLVM for Ranked Lists</vt:lpstr>
      <vt:lpstr>Thurstonian Pairwise Preference (TPP): PLVM for Pairwise judgements</vt:lpstr>
      <vt:lpstr>Thurstonian Pairwise Preference</vt:lpstr>
      <vt:lpstr>TPP: Simulated Study</vt:lpstr>
      <vt:lpstr>TPP: Malicious Worker Detection</vt:lpstr>
      <vt:lpstr>TPP: Rank Aggregation</vt:lpstr>
      <vt:lpstr>TPP: Summary a general PLVM for modeling expertise and truthfulness of workers in crowdsourcing and fusion of pairwise preferences </vt:lpstr>
      <vt:lpstr>PowerPoint Presentation</vt:lpstr>
      <vt:lpstr>Maximum Entropy: A Versatile Tool</vt:lpstr>
      <vt:lpstr>Maximum Entropy: A Versatile Tool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Maximum Entropy: Difficulty in Scaling </vt:lpstr>
      <vt:lpstr>Dual-Clustering Maximum Entropy (DCME)</vt:lpstr>
      <vt:lpstr>Dual-Clustering Maximum Entropy (DCME)</vt:lpstr>
      <vt:lpstr>Dual-Clustering Maximum Entropy (DCME)</vt:lpstr>
      <vt:lpstr>Dual-Clustering Maximum Entropy (DCME)</vt:lpstr>
      <vt:lpstr>Dual-Clustering Maximum Entropy (DCME)</vt:lpstr>
      <vt:lpstr>DCME: Primal-Dual ME</vt:lpstr>
      <vt:lpstr>DCME: Primal-Dual ME</vt:lpstr>
      <vt:lpstr>DCME: Dual-Clustering</vt:lpstr>
      <vt:lpstr>DCME: Dual-Clustering</vt:lpstr>
      <vt:lpstr>DCME: Dual Form as Feature Pursuit</vt:lpstr>
      <vt:lpstr>DCME: Experiment on  Classification and Embedding</vt:lpstr>
      <vt:lpstr>DCME: Summary a general Maximum Entropy optimization algorithm leveraging PLVM</vt:lpstr>
      <vt:lpstr>PowerPoint Presentation</vt:lpstr>
      <vt:lpstr>Embedding:  Beyond Word Representation</vt:lpstr>
      <vt:lpstr>Embedding:  Beyond Word Representation</vt:lpstr>
      <vt:lpstr>Embedding:  Beyond Word Representation</vt:lpstr>
      <vt:lpstr>Embedding:  Beyond Word Representation</vt:lpstr>
      <vt:lpstr>Embedding:  Beyond Word Representation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PLANS: Phrasal Latent Allocation with Negative Sampling</vt:lpstr>
      <vt:lpstr>PLANS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1  Transient Chinese Restaurant Process</vt:lpstr>
      <vt:lpstr>PLANS: Ingredient 2 Negative Sampling</vt:lpstr>
      <vt:lpstr>PLANS: Ingredient 2 Negative Sampling</vt:lpstr>
      <vt:lpstr>PLANS: Ingredient 2 Negative Sampling</vt:lpstr>
      <vt:lpstr>PLANS: Ingredient 2 Negative Sampling</vt:lpstr>
      <vt:lpstr>PLANS: Ingredient 2 Negative Sampling</vt:lpstr>
      <vt:lpstr>PLANS: Ingredient 2 Negative Sampling</vt:lpstr>
      <vt:lpstr>PLANS: Ingredient 2 Negative Sampling</vt:lpstr>
      <vt:lpstr>PLANS: Ingredient 2 Negative Sampling</vt:lpstr>
      <vt:lpstr>PLANS: Ingredient 3 Simulated Annealing</vt:lpstr>
      <vt:lpstr>PLANS: Multithread Implementation </vt:lpstr>
      <vt:lpstr>PLANS: Multithread Implementation </vt:lpstr>
      <vt:lpstr>PLANS: Multithread Implementation </vt:lpstr>
      <vt:lpstr>PLANS: Multithread Implementation </vt:lpstr>
      <vt:lpstr>PLANS: Evaluation</vt:lpstr>
      <vt:lpstr>PLANS</vt:lpstr>
      <vt:lpstr>PLANS</vt:lpstr>
      <vt:lpstr>PLANS: Evaluation</vt:lpstr>
      <vt:lpstr>PLANS: Evaluation</vt:lpstr>
      <vt:lpstr>PLANS: Evaluation</vt:lpstr>
      <vt:lpstr>PLANS</vt:lpstr>
      <vt:lpstr>PLANS: Evaluation</vt:lpstr>
      <vt:lpstr>PLANS: Evaluation</vt:lpstr>
      <vt:lpstr>PLANS: Summary a general PLVM for phrasal allocation and embedding</vt:lpstr>
      <vt:lpstr>PLVM: Conclusion</vt:lpstr>
      <vt:lpstr>PLVM: Future Work</vt:lpstr>
      <vt:lpstr>PLVM: Future Work</vt:lpstr>
      <vt:lpstr>Thank You!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LATENT VARIABLE MODELS FOR KNOWLEDGE DISCOVERY AND OPTIMIZATION</dc:title>
  <dc:creator>Wang, Xiaolong</dc:creator>
  <cp:lastModifiedBy>Xiaolong Wang</cp:lastModifiedBy>
  <cp:revision>733</cp:revision>
  <cp:lastPrinted>2017-04-03T17:16:58Z</cp:lastPrinted>
  <dcterms:created xsi:type="dcterms:W3CDTF">2016-10-10T04:48:44Z</dcterms:created>
  <dcterms:modified xsi:type="dcterms:W3CDTF">2017-04-03T17:20:00Z</dcterms:modified>
</cp:coreProperties>
</file>